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52"/>
  </p:notesMasterIdLst>
  <p:handoutMasterIdLst>
    <p:handoutMasterId r:id="rId53"/>
  </p:handoutMasterIdLst>
  <p:sldIdLst>
    <p:sldId id="496" r:id="rId2"/>
    <p:sldId id="644" r:id="rId3"/>
    <p:sldId id="658" r:id="rId4"/>
    <p:sldId id="663" r:id="rId5"/>
    <p:sldId id="664" r:id="rId6"/>
    <p:sldId id="665" r:id="rId7"/>
    <p:sldId id="666" r:id="rId8"/>
    <p:sldId id="667" r:id="rId9"/>
    <p:sldId id="668" r:id="rId10"/>
    <p:sldId id="669" r:id="rId11"/>
    <p:sldId id="670" r:id="rId12"/>
    <p:sldId id="671" r:id="rId13"/>
    <p:sldId id="672" r:id="rId14"/>
    <p:sldId id="687" r:id="rId15"/>
    <p:sldId id="673" r:id="rId16"/>
    <p:sldId id="674" r:id="rId17"/>
    <p:sldId id="675" r:id="rId18"/>
    <p:sldId id="676" r:id="rId19"/>
    <p:sldId id="677" r:id="rId20"/>
    <p:sldId id="678" r:id="rId21"/>
    <p:sldId id="679" r:id="rId22"/>
    <p:sldId id="680" r:id="rId23"/>
    <p:sldId id="681" r:id="rId24"/>
    <p:sldId id="682" r:id="rId25"/>
    <p:sldId id="683" r:id="rId26"/>
    <p:sldId id="684" r:id="rId27"/>
    <p:sldId id="686" r:id="rId28"/>
    <p:sldId id="502" r:id="rId29"/>
    <p:sldId id="642" r:id="rId30"/>
    <p:sldId id="650" r:id="rId31"/>
    <p:sldId id="653" r:id="rId32"/>
    <p:sldId id="659" r:id="rId33"/>
    <p:sldId id="660" r:id="rId34"/>
    <p:sldId id="657" r:id="rId35"/>
    <p:sldId id="662" r:id="rId36"/>
    <p:sldId id="655" r:id="rId37"/>
    <p:sldId id="654" r:id="rId38"/>
    <p:sldId id="661" r:id="rId39"/>
    <p:sldId id="602" r:id="rId40"/>
    <p:sldId id="652" r:id="rId41"/>
    <p:sldId id="648" r:id="rId42"/>
    <p:sldId id="688" r:id="rId43"/>
    <p:sldId id="689" r:id="rId44"/>
    <p:sldId id="690" r:id="rId45"/>
    <p:sldId id="691" r:id="rId46"/>
    <p:sldId id="692" r:id="rId47"/>
    <p:sldId id="693" r:id="rId48"/>
    <p:sldId id="694" r:id="rId49"/>
    <p:sldId id="695" r:id="rId50"/>
    <p:sldId id="696" r:id="rId51"/>
  </p:sldIdLst>
  <p:sldSz cx="9144000" cy="6858000" type="screen4x3"/>
  <p:notesSz cx="6797675" cy="9926638"/>
  <p:defaultTextStyle>
    <a:defPPr>
      <a:defRPr lang="ko-KR"/>
    </a:defPPr>
    <a:lvl1pPr algn="l" rtl="0" fontAlgn="base" latinLnBrk="1">
      <a:spcBef>
        <a:spcPct val="0"/>
      </a:spcBef>
      <a:spcAft>
        <a:spcPct val="0"/>
      </a:spcAft>
      <a:defRPr kumimoji="1" sz="4400" kern="1200">
        <a:solidFill>
          <a:schemeClr val="tx1"/>
        </a:solidFill>
        <a:latin typeface="맑은 고딕" pitchFamily="50" charset="-127"/>
        <a:ea typeface="맑은 고딕" pitchFamily="50" charset="-127"/>
        <a:cs typeface="+mn-cs"/>
      </a:defRPr>
    </a:lvl1pPr>
    <a:lvl2pPr marL="457200" algn="l" rtl="0" fontAlgn="base" latinLnBrk="1">
      <a:spcBef>
        <a:spcPct val="0"/>
      </a:spcBef>
      <a:spcAft>
        <a:spcPct val="0"/>
      </a:spcAft>
      <a:defRPr kumimoji="1" sz="4400" kern="1200">
        <a:solidFill>
          <a:schemeClr val="tx1"/>
        </a:solidFill>
        <a:latin typeface="맑은 고딕" pitchFamily="50" charset="-127"/>
        <a:ea typeface="맑은 고딕" pitchFamily="50" charset="-127"/>
        <a:cs typeface="+mn-cs"/>
      </a:defRPr>
    </a:lvl2pPr>
    <a:lvl3pPr marL="914400" algn="l" rtl="0" fontAlgn="base" latinLnBrk="1">
      <a:spcBef>
        <a:spcPct val="0"/>
      </a:spcBef>
      <a:spcAft>
        <a:spcPct val="0"/>
      </a:spcAft>
      <a:defRPr kumimoji="1" sz="4400" kern="1200">
        <a:solidFill>
          <a:schemeClr val="tx1"/>
        </a:solidFill>
        <a:latin typeface="맑은 고딕" pitchFamily="50" charset="-127"/>
        <a:ea typeface="맑은 고딕" pitchFamily="50" charset="-127"/>
        <a:cs typeface="+mn-cs"/>
      </a:defRPr>
    </a:lvl3pPr>
    <a:lvl4pPr marL="1371600" algn="l" rtl="0" fontAlgn="base" latinLnBrk="1">
      <a:spcBef>
        <a:spcPct val="0"/>
      </a:spcBef>
      <a:spcAft>
        <a:spcPct val="0"/>
      </a:spcAft>
      <a:defRPr kumimoji="1" sz="4400" kern="1200">
        <a:solidFill>
          <a:schemeClr val="tx1"/>
        </a:solidFill>
        <a:latin typeface="맑은 고딕" pitchFamily="50" charset="-127"/>
        <a:ea typeface="맑은 고딕" pitchFamily="50" charset="-127"/>
        <a:cs typeface="+mn-cs"/>
      </a:defRPr>
    </a:lvl4pPr>
    <a:lvl5pPr marL="1828800" algn="l" rtl="0" fontAlgn="base" latinLnBrk="1">
      <a:spcBef>
        <a:spcPct val="0"/>
      </a:spcBef>
      <a:spcAft>
        <a:spcPct val="0"/>
      </a:spcAft>
      <a:defRPr kumimoji="1" sz="4400"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4400"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4400"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4400"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4400" kern="1200">
        <a:solidFill>
          <a:schemeClr val="tx1"/>
        </a:solidFill>
        <a:latin typeface="맑은 고딕" pitchFamily="50" charset="-127"/>
        <a:ea typeface="맑은 고딕" pitchFamily="50"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ot" initials="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FF"/>
    <a:srgbClr val="0000CC"/>
    <a:srgbClr val="009999"/>
    <a:srgbClr val="33CCCC"/>
    <a:srgbClr val="CCECFF"/>
    <a:srgbClr val="000099"/>
    <a:srgbClr val="4D6224"/>
    <a:srgbClr val="5B74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3259" autoAdjust="0"/>
    <p:restoredTop sz="99104" autoAdjust="0"/>
  </p:normalViewPr>
  <p:slideViewPr>
    <p:cSldViewPr snapToGrid="0">
      <p:cViewPr varScale="1">
        <p:scale>
          <a:sx n="94" d="100"/>
          <a:sy n="94" d="100"/>
        </p:scale>
        <p:origin x="84" y="390"/>
      </p:cViewPr>
      <p:guideLst>
        <p:guide orient="horz" pos="2160"/>
        <p:guide pos="2880"/>
      </p:guideLst>
    </p:cSldViewPr>
  </p:slideViewPr>
  <p:outlineViewPr>
    <p:cViewPr>
      <p:scale>
        <a:sx n="33" d="100"/>
        <a:sy n="33" d="100"/>
      </p:scale>
      <p:origin x="0" y="174"/>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3" d="100"/>
          <a:sy n="63" d="100"/>
        </p:scale>
        <p:origin x="-3438" y="-126"/>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766" cy="497047"/>
          </a:xfrm>
          <a:prstGeom prst="rect">
            <a:avLst/>
          </a:prstGeom>
        </p:spPr>
        <p:txBody>
          <a:bodyPr vert="horz" lIns="91504" tIns="45752" rIns="91504" bIns="45752" rtlCol="0"/>
          <a:lstStyle>
            <a:lvl1pPr algn="l">
              <a:defRPr sz="1200"/>
            </a:lvl1pPr>
          </a:lstStyle>
          <a:p>
            <a:endParaRPr lang="ko-KR" altLang="en-US"/>
          </a:p>
        </p:txBody>
      </p:sp>
      <p:sp>
        <p:nvSpPr>
          <p:cNvPr id="3" name="날짜 개체 틀 2"/>
          <p:cNvSpPr>
            <a:spLocks noGrp="1"/>
          </p:cNvSpPr>
          <p:nvPr>
            <p:ph type="dt" sz="quarter" idx="1"/>
          </p:nvPr>
        </p:nvSpPr>
        <p:spPr>
          <a:xfrm>
            <a:off x="3850320" y="0"/>
            <a:ext cx="2945766" cy="497047"/>
          </a:xfrm>
          <a:prstGeom prst="rect">
            <a:avLst/>
          </a:prstGeom>
        </p:spPr>
        <p:txBody>
          <a:bodyPr vert="horz" lIns="91504" tIns="45752" rIns="91504" bIns="45752" rtlCol="0"/>
          <a:lstStyle>
            <a:lvl1pPr algn="r">
              <a:defRPr sz="1200"/>
            </a:lvl1pPr>
          </a:lstStyle>
          <a:p>
            <a:fld id="{88D75DFA-5039-4DFB-A20A-143349AF957F}" type="datetimeFigureOut">
              <a:rPr lang="ko-KR" altLang="en-US" smtClean="0"/>
              <a:pPr/>
              <a:t>2018-03-30</a:t>
            </a:fld>
            <a:endParaRPr lang="ko-KR" altLang="en-US"/>
          </a:p>
        </p:txBody>
      </p:sp>
      <p:sp>
        <p:nvSpPr>
          <p:cNvPr id="4" name="바닥글 개체 틀 3"/>
          <p:cNvSpPr>
            <a:spLocks noGrp="1"/>
          </p:cNvSpPr>
          <p:nvPr>
            <p:ph type="ftr" sz="quarter" idx="2"/>
          </p:nvPr>
        </p:nvSpPr>
        <p:spPr>
          <a:xfrm>
            <a:off x="0" y="9428004"/>
            <a:ext cx="2945766" cy="497046"/>
          </a:xfrm>
          <a:prstGeom prst="rect">
            <a:avLst/>
          </a:prstGeom>
        </p:spPr>
        <p:txBody>
          <a:bodyPr vert="horz" lIns="91504" tIns="45752" rIns="91504" bIns="45752"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320" y="9428004"/>
            <a:ext cx="2945766" cy="497046"/>
          </a:xfrm>
          <a:prstGeom prst="rect">
            <a:avLst/>
          </a:prstGeom>
        </p:spPr>
        <p:txBody>
          <a:bodyPr vert="horz" lIns="91504" tIns="45752" rIns="91504" bIns="45752" rtlCol="0" anchor="b"/>
          <a:lstStyle>
            <a:lvl1pPr algn="r">
              <a:defRPr sz="1200"/>
            </a:lvl1pPr>
          </a:lstStyle>
          <a:p>
            <a:fld id="{6AC75689-7D51-4B03-B8A0-6FEA4E74114B}" type="slidenum">
              <a:rPr lang="ko-KR" altLang="en-US" smtClean="0"/>
              <a:pPr/>
              <a:t>‹#›</a:t>
            </a:fld>
            <a:endParaRPr lang="ko-KR" altLang="en-US"/>
          </a:p>
        </p:txBody>
      </p:sp>
    </p:spTree>
    <p:extLst>
      <p:ext uri="{BB962C8B-B14F-4D97-AF65-F5344CB8AC3E}">
        <p14:creationId xmlns:p14="http://schemas.microsoft.com/office/powerpoint/2010/main" val="2863674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2"/>
            <a:ext cx="2946400" cy="496332"/>
          </a:xfrm>
          <a:prstGeom prst="rect">
            <a:avLst/>
          </a:prstGeom>
        </p:spPr>
        <p:txBody>
          <a:bodyPr vert="horz" lIns="91711" tIns="45856" rIns="91711" bIns="45856" rtlCol="0"/>
          <a:lstStyle>
            <a:lvl1pPr algn="l" fontAlgn="auto">
              <a:spcBef>
                <a:spcPts val="0"/>
              </a:spcBef>
              <a:spcAft>
                <a:spcPts val="0"/>
              </a:spcAft>
              <a:defRPr kumimoji="0" sz="1200">
                <a:latin typeface="+mn-lt"/>
                <a:ea typeface="+mn-ea"/>
                <a:cs typeface="+mn-cs"/>
              </a:defRPr>
            </a:lvl1pPr>
          </a:lstStyle>
          <a:p>
            <a:pPr>
              <a:defRPr/>
            </a:pPr>
            <a:endParaRPr lang="ko-KR" altLang="en-US"/>
          </a:p>
        </p:txBody>
      </p:sp>
      <p:sp>
        <p:nvSpPr>
          <p:cNvPr id="3" name="날짜 개체 틀 2"/>
          <p:cNvSpPr>
            <a:spLocks noGrp="1"/>
          </p:cNvSpPr>
          <p:nvPr>
            <p:ph type="dt" idx="1"/>
          </p:nvPr>
        </p:nvSpPr>
        <p:spPr>
          <a:xfrm>
            <a:off x="3849690" y="2"/>
            <a:ext cx="2946400" cy="496332"/>
          </a:xfrm>
          <a:prstGeom prst="rect">
            <a:avLst/>
          </a:prstGeom>
        </p:spPr>
        <p:txBody>
          <a:bodyPr vert="horz" lIns="91711" tIns="45856" rIns="91711" bIns="45856" rtlCol="0"/>
          <a:lstStyle>
            <a:lvl1pPr algn="r" fontAlgn="auto">
              <a:spcBef>
                <a:spcPts val="0"/>
              </a:spcBef>
              <a:spcAft>
                <a:spcPts val="0"/>
              </a:spcAft>
              <a:defRPr kumimoji="0" sz="1200">
                <a:latin typeface="+mn-lt"/>
                <a:ea typeface="+mn-ea"/>
                <a:cs typeface="+mn-cs"/>
              </a:defRPr>
            </a:lvl1pPr>
          </a:lstStyle>
          <a:p>
            <a:pPr>
              <a:defRPr/>
            </a:pPr>
            <a:fld id="{3D1515BC-6B9D-43A8-B34C-3585EF05BD7A}" type="datetimeFigureOut">
              <a:rPr lang="ko-KR" altLang="en-US"/>
              <a:pPr>
                <a:defRPr/>
              </a:pPr>
              <a:t>2018-03-30</a:t>
            </a:fld>
            <a:endParaRPr lang="ko-KR" altLang="en-US"/>
          </a:p>
        </p:txBody>
      </p:sp>
      <p:sp>
        <p:nvSpPr>
          <p:cNvPr id="4" name="슬라이드 이미지 개체 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711" tIns="45856" rIns="91711" bIns="45856" rtlCol="0" anchor="ctr"/>
          <a:lstStyle/>
          <a:p>
            <a:pPr lvl="0"/>
            <a:endParaRPr lang="ko-KR" altLang="en-US" noProof="0"/>
          </a:p>
        </p:txBody>
      </p:sp>
      <p:sp>
        <p:nvSpPr>
          <p:cNvPr id="5" name="슬라이드 노트 개체 틀 4"/>
          <p:cNvSpPr>
            <a:spLocks noGrp="1"/>
          </p:cNvSpPr>
          <p:nvPr>
            <p:ph type="body" sz="quarter" idx="3"/>
          </p:nvPr>
        </p:nvSpPr>
        <p:spPr>
          <a:xfrm>
            <a:off x="679451" y="4715952"/>
            <a:ext cx="5438775" cy="4466987"/>
          </a:xfrm>
          <a:prstGeom prst="rect">
            <a:avLst/>
          </a:prstGeom>
        </p:spPr>
        <p:txBody>
          <a:bodyPr vert="horz" lIns="91711" tIns="45856" rIns="91711" bIns="45856" rtlCol="0">
            <a:normAutofit/>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endParaRPr lang="ko-KR" altLang="en-US" noProof="0"/>
          </a:p>
        </p:txBody>
      </p:sp>
      <p:sp>
        <p:nvSpPr>
          <p:cNvPr id="6" name="바닥글 개체 틀 5"/>
          <p:cNvSpPr>
            <a:spLocks noGrp="1"/>
          </p:cNvSpPr>
          <p:nvPr>
            <p:ph type="ftr" sz="quarter" idx="4"/>
          </p:nvPr>
        </p:nvSpPr>
        <p:spPr>
          <a:xfrm>
            <a:off x="1" y="9428712"/>
            <a:ext cx="2946400" cy="496332"/>
          </a:xfrm>
          <a:prstGeom prst="rect">
            <a:avLst/>
          </a:prstGeom>
        </p:spPr>
        <p:txBody>
          <a:bodyPr vert="horz" lIns="91711" tIns="45856" rIns="91711" bIns="45856" rtlCol="0" anchor="b"/>
          <a:lstStyle>
            <a:lvl1pPr algn="l" fontAlgn="auto">
              <a:spcBef>
                <a:spcPts val="0"/>
              </a:spcBef>
              <a:spcAft>
                <a:spcPts val="0"/>
              </a:spcAft>
              <a:defRPr kumimoji="0" sz="1200">
                <a:latin typeface="+mn-lt"/>
                <a:ea typeface="+mn-ea"/>
                <a:cs typeface="+mn-cs"/>
              </a:defRPr>
            </a:lvl1pPr>
          </a:lstStyle>
          <a:p>
            <a:pPr>
              <a:defRPr/>
            </a:pPr>
            <a:endParaRPr lang="ko-KR" altLang="en-US"/>
          </a:p>
        </p:txBody>
      </p:sp>
      <p:sp>
        <p:nvSpPr>
          <p:cNvPr id="7" name="슬라이드 번호 개체 틀 6"/>
          <p:cNvSpPr>
            <a:spLocks noGrp="1"/>
          </p:cNvSpPr>
          <p:nvPr>
            <p:ph type="sldNum" sz="quarter" idx="5"/>
          </p:nvPr>
        </p:nvSpPr>
        <p:spPr>
          <a:xfrm>
            <a:off x="3849690" y="9428712"/>
            <a:ext cx="2946400" cy="496332"/>
          </a:xfrm>
          <a:prstGeom prst="rect">
            <a:avLst/>
          </a:prstGeom>
        </p:spPr>
        <p:txBody>
          <a:bodyPr vert="horz" lIns="91711" tIns="45856" rIns="91711" bIns="45856" rtlCol="0" anchor="b"/>
          <a:lstStyle>
            <a:lvl1pPr algn="r" fontAlgn="auto">
              <a:spcBef>
                <a:spcPts val="0"/>
              </a:spcBef>
              <a:spcAft>
                <a:spcPts val="0"/>
              </a:spcAft>
              <a:defRPr kumimoji="0" sz="1200">
                <a:latin typeface="+mn-lt"/>
                <a:ea typeface="+mn-ea"/>
                <a:cs typeface="+mn-cs"/>
              </a:defRPr>
            </a:lvl1pPr>
          </a:lstStyle>
          <a:p>
            <a:pPr>
              <a:defRPr/>
            </a:pPr>
            <a:fld id="{84829FF2-5533-40FC-8AEA-E097920589FF}" type="slidenum">
              <a:rPr lang="ko-KR" altLang="en-US"/>
              <a:pPr>
                <a:defRPr/>
              </a:pPr>
              <a:t>‹#›</a:t>
            </a:fld>
            <a:endParaRPr lang="ko-KR" altLang="en-US"/>
          </a:p>
        </p:txBody>
      </p:sp>
    </p:spTree>
    <p:extLst>
      <p:ext uri="{BB962C8B-B14F-4D97-AF65-F5344CB8AC3E}">
        <p14:creationId xmlns:p14="http://schemas.microsoft.com/office/powerpoint/2010/main" val="259583231"/>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맑은 고딕"/>
      </a:defRPr>
    </a:lvl1pPr>
    <a:lvl2pPr marL="457200" algn="l" rtl="0" eaLnBrk="0" fontAlgn="base" latinLnBrk="1" hangingPunct="0">
      <a:spcBef>
        <a:spcPct val="30000"/>
      </a:spcBef>
      <a:spcAft>
        <a:spcPct val="0"/>
      </a:spcAft>
      <a:defRPr sz="1200" kern="1200">
        <a:solidFill>
          <a:schemeClr val="tx1"/>
        </a:solidFill>
        <a:latin typeface="+mn-lt"/>
        <a:ea typeface="+mn-ea"/>
        <a:cs typeface="맑은 고딕"/>
      </a:defRPr>
    </a:lvl2pPr>
    <a:lvl3pPr marL="914400" algn="l" rtl="0" eaLnBrk="0" fontAlgn="base" latinLnBrk="1" hangingPunct="0">
      <a:spcBef>
        <a:spcPct val="30000"/>
      </a:spcBef>
      <a:spcAft>
        <a:spcPct val="0"/>
      </a:spcAft>
      <a:defRPr sz="1200" kern="1200">
        <a:solidFill>
          <a:schemeClr val="tx1"/>
        </a:solidFill>
        <a:latin typeface="+mn-lt"/>
        <a:ea typeface="+mn-ea"/>
        <a:cs typeface="맑은 고딕"/>
      </a:defRPr>
    </a:lvl3pPr>
    <a:lvl4pPr marL="1371600" algn="l" rtl="0" eaLnBrk="0" fontAlgn="base" latinLnBrk="1" hangingPunct="0">
      <a:spcBef>
        <a:spcPct val="30000"/>
      </a:spcBef>
      <a:spcAft>
        <a:spcPct val="0"/>
      </a:spcAft>
      <a:defRPr sz="1200" kern="1200">
        <a:solidFill>
          <a:schemeClr val="tx1"/>
        </a:solidFill>
        <a:latin typeface="+mn-lt"/>
        <a:ea typeface="+mn-ea"/>
        <a:cs typeface="맑은 고딕"/>
      </a:defRPr>
    </a:lvl4pPr>
    <a:lvl5pPr marL="1828800" algn="l" rtl="0" eaLnBrk="0" fontAlgn="base" latinLnBrk="1" hangingPunct="0">
      <a:spcBef>
        <a:spcPct val="30000"/>
      </a:spcBef>
      <a:spcAft>
        <a:spcPct val="0"/>
      </a:spcAft>
      <a:defRPr sz="1200" kern="1200">
        <a:solidFill>
          <a:schemeClr val="tx1"/>
        </a:solidFill>
        <a:latin typeface="+mn-lt"/>
        <a:ea typeface="+mn-ea"/>
        <a:cs typeface="맑은 고딕"/>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en-US" altLang="ko-KR" baseline="0" dirty="0" smtClean="0"/>
          </a:p>
        </p:txBody>
      </p:sp>
      <p:sp>
        <p:nvSpPr>
          <p:cNvPr id="4" name="슬라이드 번호 개체 틀 3"/>
          <p:cNvSpPr>
            <a:spLocks noGrp="1"/>
          </p:cNvSpPr>
          <p:nvPr>
            <p:ph type="sldNum" sz="quarter" idx="10"/>
          </p:nvPr>
        </p:nvSpPr>
        <p:spPr/>
        <p:txBody>
          <a:bodyPr/>
          <a:lstStyle/>
          <a:p>
            <a:pPr>
              <a:defRPr/>
            </a:pPr>
            <a:fld id="{84829FF2-5533-40FC-8AEA-E097920589FF}" type="slidenum">
              <a:rPr lang="ko-KR" altLang="en-US" smtClean="0"/>
              <a:pPr>
                <a:defRPr/>
              </a:pPr>
              <a:t>1</a:t>
            </a:fld>
            <a:endParaRPr lang="ko-KR" altLang="en-US"/>
          </a:p>
        </p:txBody>
      </p:sp>
    </p:spTree>
    <p:extLst>
      <p:ext uri="{BB962C8B-B14F-4D97-AF65-F5344CB8AC3E}">
        <p14:creationId xmlns:p14="http://schemas.microsoft.com/office/powerpoint/2010/main" val="2803208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TextEdit="1"/>
          </p:cNvSpPr>
          <p:nvPr>
            <p:ph type="sldImg"/>
          </p:nvPr>
        </p:nvSpPr>
        <p:spPr bwMode="auto">
          <a:noFill/>
          <a:ln>
            <a:solidFill>
              <a:srgbClr val="000000"/>
            </a:solidFill>
            <a:miter lim="800000"/>
            <a:headEnd/>
            <a:tailEnd/>
          </a:ln>
        </p:spPr>
      </p:sp>
      <p:sp>
        <p:nvSpPr>
          <p:cNvPr id="33795" name="Rectangle 3"/>
          <p:cNvSpPr>
            <a:spLocks noGrp="1"/>
          </p:cNvSpPr>
          <p:nvPr>
            <p:ph type="body" idx="1"/>
          </p:nvPr>
        </p:nvSpPr>
        <p:spPr bwMode="auto">
          <a:noFill/>
        </p:spPr>
        <p:txBody>
          <a:bodyPr/>
          <a:lstStyle/>
          <a:p>
            <a:endParaRPr lang="en-GB" altLang="ko-KR" smtClean="0">
              <a:ea typeface="굴림" charset="-127"/>
            </a:endParaRPr>
          </a:p>
        </p:txBody>
      </p:sp>
    </p:spTree>
    <p:extLst>
      <p:ext uri="{BB962C8B-B14F-4D97-AF65-F5344CB8AC3E}">
        <p14:creationId xmlns:p14="http://schemas.microsoft.com/office/powerpoint/2010/main" val="109169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4819" name="Rectangle 3"/>
          <p:cNvSpPr>
            <a:spLocks noGrp="1" noChangeArrowheads="1"/>
          </p:cNvSpPr>
          <p:nvPr>
            <p:ph type="body" idx="1"/>
          </p:nvPr>
        </p:nvSpPr>
        <p:spPr bwMode="auto">
          <a:noFill/>
        </p:spPr>
        <p:txBody>
          <a:bodyPr lIns="93259" tIns="46630" rIns="93259" bIns="46630"/>
          <a:lstStyle/>
          <a:p>
            <a:endParaRPr lang="ko-KR" altLang="ko-KR" smtClean="0"/>
          </a:p>
        </p:txBody>
      </p:sp>
    </p:spTree>
    <p:extLst>
      <p:ext uri="{BB962C8B-B14F-4D97-AF65-F5344CB8AC3E}">
        <p14:creationId xmlns:p14="http://schemas.microsoft.com/office/powerpoint/2010/main" val="1000071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noFill/>
          <a:ln>
            <a:solidFill>
              <a:srgbClr val="000000"/>
            </a:solidFill>
            <a:miter lim="800000"/>
            <a:headEnd/>
            <a:tailEnd/>
          </a:ln>
        </p:spPr>
      </p:sp>
      <p:sp>
        <p:nvSpPr>
          <p:cNvPr id="35843" name="Rectangle 3"/>
          <p:cNvSpPr>
            <a:spLocks noGrp="1"/>
          </p:cNvSpPr>
          <p:nvPr>
            <p:ph type="body" idx="1"/>
          </p:nvPr>
        </p:nvSpPr>
        <p:spPr bwMode="auto">
          <a:noFill/>
        </p:spPr>
        <p:txBody>
          <a:bodyPr/>
          <a:lstStyle/>
          <a:p>
            <a:endParaRPr lang="ko-KR" altLang="ko-KR" smtClean="0"/>
          </a:p>
        </p:txBody>
      </p:sp>
    </p:spTree>
    <p:extLst>
      <p:ext uri="{BB962C8B-B14F-4D97-AF65-F5344CB8AC3E}">
        <p14:creationId xmlns:p14="http://schemas.microsoft.com/office/powerpoint/2010/main" val="162380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bwMode="auto">
          <a:xfrm>
            <a:off x="917575" y="742950"/>
            <a:ext cx="4965700" cy="3725863"/>
          </a:xfrm>
          <a:noFill/>
          <a:ln>
            <a:solidFill>
              <a:srgbClr val="000000"/>
            </a:solidFill>
            <a:miter lim="800000"/>
            <a:headEnd/>
            <a:tailEnd/>
          </a:ln>
        </p:spPr>
      </p:sp>
      <p:sp>
        <p:nvSpPr>
          <p:cNvPr id="36867" name="Rectangle 3"/>
          <p:cNvSpPr>
            <a:spLocks noGrp="1" noChangeArrowheads="1"/>
          </p:cNvSpPr>
          <p:nvPr>
            <p:ph type="body" idx="1"/>
          </p:nvPr>
        </p:nvSpPr>
        <p:spPr bwMode="auto">
          <a:xfrm>
            <a:off x="679464" y="4717732"/>
            <a:ext cx="5440268" cy="4465216"/>
          </a:xfrm>
          <a:noFill/>
        </p:spPr>
        <p:txBody>
          <a:bodyPr lIns="93259" tIns="46630" rIns="93259" bIns="46630"/>
          <a:lstStyle/>
          <a:p>
            <a:endParaRPr lang="ko-KR" altLang="ko-KR" smtClean="0"/>
          </a:p>
        </p:txBody>
      </p:sp>
    </p:spTree>
    <p:extLst>
      <p:ext uri="{BB962C8B-B14F-4D97-AF65-F5344CB8AC3E}">
        <p14:creationId xmlns:p14="http://schemas.microsoft.com/office/powerpoint/2010/main" val="1641778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TextEdit="1"/>
          </p:cNvSpPr>
          <p:nvPr>
            <p:ph type="sldImg"/>
          </p:nvPr>
        </p:nvSpPr>
        <p:spPr bwMode="auto">
          <a:noFill/>
          <a:ln>
            <a:solidFill>
              <a:srgbClr val="000000"/>
            </a:solidFill>
            <a:miter lim="800000"/>
            <a:headEnd/>
            <a:tailEnd/>
          </a:ln>
        </p:spPr>
      </p:sp>
      <p:sp>
        <p:nvSpPr>
          <p:cNvPr id="37891" name="Rectangle 3"/>
          <p:cNvSpPr>
            <a:spLocks noGrp="1"/>
          </p:cNvSpPr>
          <p:nvPr>
            <p:ph type="body" idx="1"/>
          </p:nvPr>
        </p:nvSpPr>
        <p:spPr bwMode="auto">
          <a:noFill/>
        </p:spPr>
        <p:txBody>
          <a:bodyPr/>
          <a:lstStyle/>
          <a:p>
            <a:endParaRPr lang="en-GB" altLang="ko-KR" smtClean="0">
              <a:ea typeface="굴림" charset="-127"/>
            </a:endParaRPr>
          </a:p>
        </p:txBody>
      </p:sp>
    </p:spTree>
    <p:extLst>
      <p:ext uri="{BB962C8B-B14F-4D97-AF65-F5344CB8AC3E}">
        <p14:creationId xmlns:p14="http://schemas.microsoft.com/office/powerpoint/2010/main" val="3850003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5" name="Rectangle 3"/>
          <p:cNvSpPr>
            <a:spLocks noGrp="1" noChangeArrowheads="1"/>
          </p:cNvSpPr>
          <p:nvPr>
            <p:ph type="body" idx="1"/>
          </p:nvPr>
        </p:nvSpPr>
        <p:spPr bwMode="auto">
          <a:noFill/>
        </p:spPr>
        <p:txBody>
          <a:bodyPr lIns="93259" tIns="46630" rIns="93259" bIns="46630"/>
          <a:lstStyle/>
          <a:p>
            <a:endParaRPr lang="ko-KR" altLang="ko-KR" smtClean="0"/>
          </a:p>
        </p:txBody>
      </p:sp>
    </p:spTree>
    <p:extLst>
      <p:ext uri="{BB962C8B-B14F-4D97-AF65-F5344CB8AC3E}">
        <p14:creationId xmlns:p14="http://schemas.microsoft.com/office/powerpoint/2010/main" val="2266585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lIns="93259" tIns="46630" rIns="93259" bIns="46630"/>
          <a:lstStyle/>
          <a:p>
            <a:endParaRPr lang="ko-KR" altLang="ko-KR" smtClean="0"/>
          </a:p>
        </p:txBody>
      </p:sp>
    </p:spTree>
    <p:extLst>
      <p:ext uri="{BB962C8B-B14F-4D97-AF65-F5344CB8AC3E}">
        <p14:creationId xmlns:p14="http://schemas.microsoft.com/office/powerpoint/2010/main" val="189733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0963" name="Rectangle 3"/>
          <p:cNvSpPr>
            <a:spLocks noGrp="1" noChangeArrowheads="1"/>
          </p:cNvSpPr>
          <p:nvPr>
            <p:ph type="body" idx="1"/>
          </p:nvPr>
        </p:nvSpPr>
        <p:spPr bwMode="auto">
          <a:noFill/>
        </p:spPr>
        <p:txBody>
          <a:bodyPr lIns="93259" tIns="46630" rIns="93259" bIns="46630"/>
          <a:lstStyle/>
          <a:p>
            <a:endParaRPr lang="ko-KR" altLang="ko-KR" smtClean="0"/>
          </a:p>
        </p:txBody>
      </p:sp>
    </p:spTree>
    <p:extLst>
      <p:ext uri="{BB962C8B-B14F-4D97-AF65-F5344CB8AC3E}">
        <p14:creationId xmlns:p14="http://schemas.microsoft.com/office/powerpoint/2010/main" val="190585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부제목 2"/>
          <p:cNvSpPr>
            <a:spLocks noGrp="1"/>
          </p:cNvSpPr>
          <p:nvPr>
            <p:ph type="subTitle" idx="1" hasCustomPrompt="1"/>
          </p:nvPr>
        </p:nvSpPr>
        <p:spPr>
          <a:xfrm>
            <a:off x="785786" y="3500438"/>
            <a:ext cx="7643866" cy="2643206"/>
          </a:xfrm>
          <a:prstGeom prst="rect">
            <a:avLst/>
          </a:prstGeom>
        </p:spPr>
        <p:txBody>
          <a:bodyPr rtlCol="0">
            <a:noAutofit/>
          </a:bodyPr>
          <a:lstStyle>
            <a:lvl1pPr marL="0" indent="0" algn="ctr" rtl="0" eaLnBrk="1" fontAlgn="auto" latinLnBrk="1" hangingPunct="1">
              <a:lnSpc>
                <a:spcPct val="80000"/>
              </a:lnSpc>
              <a:spcBef>
                <a:spcPct val="20000"/>
              </a:spcBef>
              <a:spcAft>
                <a:spcPts val="0"/>
              </a:spcAft>
              <a:buFont typeface="Arial" pitchFamily="34" charset="0"/>
              <a:buNone/>
              <a:defRPr lang="ko-KR" altLang="en-US" sz="2200" b="1" kern="1200" baseline="0">
                <a:solidFill>
                  <a:schemeClr val="tx1"/>
                </a:solidFill>
                <a:latin typeface="Arial" pitchFamily="34" charset="0"/>
                <a:ea typeface="HY헤드라인M" pitchFamily="18" charset="-127"/>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1" fontAlgn="auto" hangingPunct="1">
              <a:spcAft>
                <a:spcPts val="0"/>
              </a:spcAft>
              <a:buFont typeface="Arial" pitchFamily="34" charset="0"/>
              <a:buNone/>
              <a:defRPr/>
            </a:pPr>
            <a:r>
              <a:rPr lang="en-US" altLang="ko-KR" dirty="0" smtClean="0"/>
              <a:t>Name</a:t>
            </a:r>
            <a:br>
              <a:rPr lang="en-US" altLang="ko-KR" dirty="0" smtClean="0"/>
            </a:br>
            <a:r>
              <a:rPr lang="en-US" altLang="ko-KR" dirty="0" smtClean="0"/>
              <a:t>DPNM Lab.</a:t>
            </a:r>
            <a:br>
              <a:rPr lang="en-US" altLang="ko-KR" dirty="0" smtClean="0"/>
            </a:br>
            <a:r>
              <a:rPr lang="en-US" altLang="ko-KR" dirty="0" smtClean="0"/>
              <a:t/>
            </a:r>
            <a:br>
              <a:rPr lang="en-US" altLang="ko-KR" dirty="0" smtClean="0"/>
            </a:br>
            <a:r>
              <a:rPr lang="en-US" altLang="ko-KR" dirty="0" smtClean="0">
                <a:solidFill>
                  <a:schemeClr val="tx1"/>
                </a:solidFill>
                <a:latin typeface="Arial" pitchFamily="34" charset="0"/>
                <a:cs typeface="Arial" pitchFamily="34" charset="0"/>
              </a:rPr>
              <a:t>Dept. of Computer Science and Engineering</a:t>
            </a:r>
            <a:br>
              <a:rPr lang="en-US" altLang="ko-KR" dirty="0" smtClean="0">
                <a:solidFill>
                  <a:schemeClr val="tx1"/>
                </a:solidFill>
                <a:latin typeface="Arial" pitchFamily="34" charset="0"/>
                <a:cs typeface="Arial" pitchFamily="34" charset="0"/>
              </a:rPr>
            </a:br>
            <a:r>
              <a:rPr lang="en-US" altLang="ko-KR" dirty="0" smtClean="0">
                <a:solidFill>
                  <a:schemeClr val="tx1"/>
                </a:solidFill>
                <a:latin typeface="Arial" pitchFamily="34" charset="0"/>
                <a:cs typeface="Arial" pitchFamily="34" charset="0"/>
              </a:rPr>
              <a:t>POSTECH, Korea</a:t>
            </a:r>
            <a:br>
              <a:rPr lang="en-US" altLang="ko-KR" dirty="0" smtClean="0">
                <a:solidFill>
                  <a:schemeClr val="tx1"/>
                </a:solidFill>
                <a:latin typeface="Arial" pitchFamily="34" charset="0"/>
                <a:cs typeface="Arial" pitchFamily="34" charset="0"/>
              </a:rPr>
            </a:br>
            <a:r>
              <a:rPr lang="en-US" altLang="ko-KR" dirty="0" smtClean="0">
                <a:solidFill>
                  <a:schemeClr val="tx1"/>
                </a:solidFill>
                <a:latin typeface="Arial" pitchFamily="34" charset="0"/>
                <a:cs typeface="Arial" pitchFamily="34" charset="0"/>
              </a:rPr>
              <a:t>mail@postech.ac.kr</a:t>
            </a:r>
            <a:br>
              <a:rPr lang="en-US" altLang="ko-KR" dirty="0" smtClean="0">
                <a:solidFill>
                  <a:schemeClr val="tx1"/>
                </a:solidFill>
                <a:latin typeface="Arial" pitchFamily="34" charset="0"/>
                <a:cs typeface="Arial" pitchFamily="34" charset="0"/>
              </a:rPr>
            </a:br>
            <a:r>
              <a:rPr lang="en-US" altLang="ko-KR" dirty="0" smtClean="0">
                <a:solidFill>
                  <a:schemeClr val="tx1"/>
                </a:solidFill>
                <a:latin typeface="Arial" pitchFamily="34" charset="0"/>
                <a:cs typeface="Arial" pitchFamily="34" charset="0"/>
              </a:rPr>
              <a:t/>
            </a:r>
            <a:br>
              <a:rPr lang="en-US" altLang="ko-KR" dirty="0" smtClean="0">
                <a:solidFill>
                  <a:schemeClr val="tx1"/>
                </a:solidFill>
                <a:latin typeface="Arial" pitchFamily="34" charset="0"/>
                <a:cs typeface="Arial" pitchFamily="34" charset="0"/>
              </a:rPr>
            </a:br>
            <a:r>
              <a:rPr lang="en-US" altLang="ko-KR" dirty="0" smtClean="0"/>
              <a:t>2009. </a:t>
            </a:r>
            <a:endParaRPr lang="ko-KR" altLang="en-US" dirty="0" smtClean="0">
              <a:solidFill>
                <a:schemeClr val="tx1"/>
              </a:solidFill>
              <a:latin typeface="Arial" pitchFamily="34" charset="0"/>
              <a:cs typeface="Arial" pitchFamily="34" charset="0"/>
            </a:endParaRPr>
          </a:p>
        </p:txBody>
      </p:sp>
      <p:sp>
        <p:nvSpPr>
          <p:cNvPr id="4" name="제목 3"/>
          <p:cNvSpPr>
            <a:spLocks noGrp="1"/>
          </p:cNvSpPr>
          <p:nvPr>
            <p:ph type="title"/>
          </p:nvPr>
        </p:nvSpPr>
        <p:spPr>
          <a:xfrm>
            <a:off x="464400" y="500042"/>
            <a:ext cx="8215200" cy="2642400"/>
          </a:xfrm>
          <a:prstGeom prst="roundRect">
            <a:avLst>
              <a:gd name="adj" fmla="val 8387"/>
            </a:avLst>
          </a:prstGeom>
          <a:solidFill>
            <a:schemeClr val="accent1">
              <a:alpha val="90000"/>
            </a:schemeClr>
          </a:solidFill>
          <a:effectLst>
            <a:outerShdw blurRad="50800" dist="38100" algn="l" rotWithShape="0">
              <a:prstClr val="black">
                <a:alpha val="40000"/>
              </a:prstClr>
            </a:outerShdw>
          </a:effectLst>
        </p:spPr>
        <p:txBody>
          <a:bodyPr/>
          <a:lstStyle>
            <a:lvl1pPr algn="ctr">
              <a:defRPr sz="4400"/>
            </a:lvl1pPr>
          </a:lstStyle>
          <a:p>
            <a:r>
              <a:rPr lang="ko-KR" altLang="en-US" dirty="0" smtClean="0"/>
              <a:t>마스터 제목 스타일 편집</a:t>
            </a:r>
            <a:endParaRPr lang="ko-KR" alt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hasCustomPrompt="1"/>
          </p:nvPr>
        </p:nvSpPr>
        <p:spPr>
          <a:xfrm>
            <a:off x="254000" y="973667"/>
            <a:ext cx="8636000" cy="5257800"/>
          </a:xfrm>
          <a:prstGeom prst="rect">
            <a:avLst/>
          </a:prstGeom>
        </p:spPr>
        <p:txBody>
          <a:bodyPr>
            <a:normAutofit/>
          </a:bodyPr>
          <a:lstStyle>
            <a:lvl1pPr>
              <a:buFont typeface="Wingdings" pitchFamily="2" charset="2"/>
              <a:buChar char="§"/>
              <a:defRPr b="1" baseline="0">
                <a:solidFill>
                  <a:srgbClr val="000099"/>
                </a:solidFill>
                <a:latin typeface="Arial" pitchFamily="34" charset="0"/>
                <a:ea typeface="굴림" pitchFamily="50" charset="-127"/>
                <a:cs typeface="Arial" pitchFamily="34" charset="0"/>
              </a:defRPr>
            </a:lvl1pPr>
            <a:lvl2pPr>
              <a:buFont typeface="Arial" pitchFamily="34" charset="0"/>
              <a:buChar char="•"/>
              <a:defRPr b="0" baseline="0">
                <a:latin typeface="Arial" pitchFamily="34" charset="0"/>
                <a:ea typeface="굴림" pitchFamily="50" charset="-127"/>
                <a:cs typeface="Arial" pitchFamily="34" charset="0"/>
              </a:defRPr>
            </a:lvl2pPr>
            <a:lvl3pPr>
              <a:buFont typeface="Arial" pitchFamily="34" charset="0"/>
              <a:buChar char="−"/>
              <a:defRPr b="0" baseline="0">
                <a:latin typeface="Arial" pitchFamily="34" charset="0"/>
                <a:ea typeface="굴림" pitchFamily="50" charset="-127"/>
                <a:cs typeface="Arial" pitchFamily="34" charset="0"/>
              </a:defRPr>
            </a:lvl3pPr>
            <a:lvl4pPr>
              <a:defRPr b="0" baseline="0">
                <a:latin typeface="Arial" pitchFamily="34" charset="0"/>
                <a:ea typeface="굴림" pitchFamily="50" charset="-127"/>
                <a:cs typeface="Arial" pitchFamily="34" charset="0"/>
              </a:defRPr>
            </a:lvl4pPr>
            <a:lvl5pPr>
              <a:defRPr b="0" baseline="0">
                <a:latin typeface="Arial" pitchFamily="34" charset="0"/>
                <a:ea typeface="굴림" pitchFamily="50" charset="-127"/>
                <a:cs typeface="Arial" pitchFamily="34" charset="0"/>
              </a:defRPr>
            </a:lvl5pPr>
          </a:lstStyle>
          <a:p>
            <a:pPr lvl="0"/>
            <a:r>
              <a:rPr lang="ko-KR" altLang="en-US" dirty="0" smtClean="0"/>
              <a:t>마스터 텍스트 스타일을 편집니다</a:t>
            </a:r>
          </a:p>
          <a:p>
            <a:pPr lvl="1"/>
            <a:r>
              <a:rPr lang="ko-KR" altLang="en-US" dirty="0" smtClean="0"/>
              <a:t> 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381750"/>
            <a:ext cx="2133600" cy="339725"/>
          </a:xfrm>
          <a:prstGeom prst="rect">
            <a:avLst/>
          </a:prstGeom>
          <a:ln/>
        </p:spPr>
        <p:txBody>
          <a:bodyPr/>
          <a:lstStyle>
            <a:lvl1pPr>
              <a:defRPr sz="1200"/>
            </a:lvl1pPr>
          </a:lstStyle>
          <a:p>
            <a:fld id="{F27950F5-CB48-48D0-BCB3-0A5576F36146}" type="datetime1">
              <a:rPr lang="en-GB" altLang="ko-KR" smtClean="0"/>
              <a:pPr/>
              <a:t>30/03/2018</a:t>
            </a:fld>
            <a:endParaRPr lang="en-GB" altLang="ko-KR"/>
          </a:p>
        </p:txBody>
      </p:sp>
      <p:sp>
        <p:nvSpPr>
          <p:cNvPr id="3" name="Rectangle 5"/>
          <p:cNvSpPr>
            <a:spLocks noGrp="1" noChangeArrowheads="1"/>
          </p:cNvSpPr>
          <p:nvPr>
            <p:ph type="ftr" sz="quarter" idx="11"/>
          </p:nvPr>
        </p:nvSpPr>
        <p:spPr>
          <a:xfrm>
            <a:off x="3124200" y="6381750"/>
            <a:ext cx="2895600" cy="339725"/>
          </a:xfrm>
          <a:prstGeom prst="rect">
            <a:avLst/>
          </a:prstGeom>
          <a:ln/>
        </p:spPr>
        <p:txBody>
          <a:bodyPr/>
          <a:lstStyle>
            <a:lvl1pPr>
              <a:defRPr sz="1200"/>
            </a:lvl1pPr>
          </a:lstStyle>
          <a:p>
            <a:endParaRPr lang="en-GB" altLang="ko-KR"/>
          </a:p>
        </p:txBody>
      </p:sp>
      <p:sp>
        <p:nvSpPr>
          <p:cNvPr id="4" name="Rectangle 6"/>
          <p:cNvSpPr>
            <a:spLocks noGrp="1" noChangeArrowheads="1"/>
          </p:cNvSpPr>
          <p:nvPr>
            <p:ph type="sldNum" sz="quarter" idx="12"/>
          </p:nvPr>
        </p:nvSpPr>
        <p:spPr>
          <a:xfrm>
            <a:off x="6553200" y="6381750"/>
            <a:ext cx="2133600" cy="339725"/>
          </a:xfrm>
          <a:prstGeom prst="rect">
            <a:avLst/>
          </a:prstGeom>
          <a:ln/>
        </p:spPr>
        <p:txBody>
          <a:bodyPr/>
          <a:lstStyle>
            <a:lvl1pPr>
              <a:defRPr sz="1200"/>
            </a:lvl1pPr>
          </a:lstStyle>
          <a:p>
            <a:fld id="{DDB7038A-3EED-486A-9ADB-0DF6EDEB1F6A}" type="slidenum">
              <a:rPr lang="en-GB" altLang="ko-KR" smtClean="0"/>
              <a:pPr/>
              <a:t>‹#›</a:t>
            </a:fld>
            <a:endParaRPr lang="en-GB"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6988"/>
            <a:ext cx="8229600" cy="1143001"/>
          </a:xfrm>
          <a:prstGeom prst="rect">
            <a:avLst/>
          </a:prstGeom>
          <a:solidFill>
            <a:schemeClr val="tx2">
              <a:lumMod val="60000"/>
              <a:lumOff val="40000"/>
            </a:schemeClr>
          </a:solidFill>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xfrm>
            <a:off x="457200" y="6381750"/>
            <a:ext cx="2133600" cy="339725"/>
          </a:xfrm>
          <a:prstGeom prst="rect">
            <a:avLst/>
          </a:prstGeom>
          <a:ln/>
        </p:spPr>
        <p:txBody>
          <a:bodyPr/>
          <a:lstStyle>
            <a:lvl1pPr>
              <a:defRPr sz="1200"/>
            </a:lvl1pPr>
          </a:lstStyle>
          <a:p>
            <a:fld id="{48E8A7B3-55F6-46CA-ADF8-6C5334C22876}" type="datetime1">
              <a:rPr lang="en-GB" altLang="ko-KR" smtClean="0"/>
              <a:pPr/>
              <a:t>30/03/2018</a:t>
            </a:fld>
            <a:endParaRPr lang="en-GB" altLang="ko-KR"/>
          </a:p>
        </p:txBody>
      </p:sp>
      <p:sp>
        <p:nvSpPr>
          <p:cNvPr id="4" name="Rectangle 5"/>
          <p:cNvSpPr>
            <a:spLocks noGrp="1" noChangeArrowheads="1"/>
          </p:cNvSpPr>
          <p:nvPr>
            <p:ph type="ftr" sz="quarter" idx="11"/>
          </p:nvPr>
        </p:nvSpPr>
        <p:spPr>
          <a:xfrm>
            <a:off x="3124200" y="6381750"/>
            <a:ext cx="2895600" cy="339725"/>
          </a:xfrm>
          <a:prstGeom prst="rect">
            <a:avLst/>
          </a:prstGeom>
          <a:ln/>
        </p:spPr>
        <p:txBody>
          <a:bodyPr/>
          <a:lstStyle>
            <a:lvl1pPr>
              <a:defRPr sz="1200"/>
            </a:lvl1pPr>
          </a:lstStyle>
          <a:p>
            <a:endParaRPr lang="en-GB" altLang="ko-KR"/>
          </a:p>
        </p:txBody>
      </p:sp>
      <p:sp>
        <p:nvSpPr>
          <p:cNvPr id="5" name="Rectangle 6"/>
          <p:cNvSpPr>
            <a:spLocks noGrp="1" noChangeArrowheads="1"/>
          </p:cNvSpPr>
          <p:nvPr>
            <p:ph type="sldNum" sz="quarter" idx="12"/>
          </p:nvPr>
        </p:nvSpPr>
        <p:spPr>
          <a:xfrm>
            <a:off x="6553200" y="6381750"/>
            <a:ext cx="2133600" cy="339725"/>
          </a:xfrm>
          <a:prstGeom prst="rect">
            <a:avLst/>
          </a:prstGeom>
          <a:ln/>
        </p:spPr>
        <p:txBody>
          <a:bodyPr/>
          <a:lstStyle>
            <a:lvl1pPr>
              <a:defRPr sz="1200"/>
            </a:lvl1pPr>
          </a:lstStyle>
          <a:p>
            <a:fld id="{D7790481-745F-425A-ADB1-068B304C9250}" type="slidenum">
              <a:rPr lang="en-GB" altLang="ko-KR" smtClean="0"/>
              <a:pPr/>
              <a:t>‹#›</a:t>
            </a:fld>
            <a:endParaRPr lang="en-GB"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988"/>
            <a:ext cx="8229600" cy="1143001"/>
          </a:xfrm>
          <a:prstGeom prst="rect">
            <a:avLst/>
          </a:prstGeom>
        </p:spPr>
        <p:txBody>
          <a:bodyPr/>
          <a:lstStyle/>
          <a:p>
            <a:r>
              <a:rPr lang="en-US" dirty="0" smtClean="0"/>
              <a:t>Click to edit Master title style</a:t>
            </a:r>
            <a:endParaRPr lang="en-GB" dirty="0"/>
          </a:p>
        </p:txBody>
      </p:sp>
      <p:sp>
        <p:nvSpPr>
          <p:cNvPr id="3" name="Content Placeholder 2"/>
          <p:cNvSpPr>
            <a:spLocks noGrp="1"/>
          </p:cNvSpPr>
          <p:nvPr>
            <p:ph idx="1"/>
          </p:nvPr>
        </p:nvSpPr>
        <p:spPr>
          <a:xfrm>
            <a:off x="457200" y="1268413"/>
            <a:ext cx="8229600" cy="49688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xfrm>
            <a:off x="457200" y="6381750"/>
            <a:ext cx="2133600" cy="339725"/>
          </a:xfrm>
          <a:prstGeom prst="rect">
            <a:avLst/>
          </a:prstGeom>
          <a:ln/>
        </p:spPr>
        <p:txBody>
          <a:bodyPr/>
          <a:lstStyle>
            <a:lvl1pPr>
              <a:defRPr sz="1200"/>
            </a:lvl1pPr>
          </a:lstStyle>
          <a:p>
            <a:fld id="{3D4C5A20-1F66-4C83-942D-2F6B55B48B43}" type="datetime1">
              <a:rPr lang="en-GB" altLang="ko-KR" smtClean="0"/>
              <a:pPr/>
              <a:t>30/03/2018</a:t>
            </a:fld>
            <a:endParaRPr lang="en-GB" altLang="ko-KR"/>
          </a:p>
        </p:txBody>
      </p:sp>
      <p:sp>
        <p:nvSpPr>
          <p:cNvPr id="5" name="Rectangle 5"/>
          <p:cNvSpPr>
            <a:spLocks noGrp="1" noChangeArrowheads="1"/>
          </p:cNvSpPr>
          <p:nvPr>
            <p:ph type="ftr" sz="quarter" idx="11"/>
          </p:nvPr>
        </p:nvSpPr>
        <p:spPr>
          <a:xfrm>
            <a:off x="3124200" y="6381750"/>
            <a:ext cx="2895600" cy="339725"/>
          </a:xfrm>
          <a:prstGeom prst="rect">
            <a:avLst/>
          </a:prstGeom>
          <a:ln/>
        </p:spPr>
        <p:txBody>
          <a:bodyPr/>
          <a:lstStyle>
            <a:lvl1pPr>
              <a:defRPr sz="1200"/>
            </a:lvl1pPr>
          </a:lstStyle>
          <a:p>
            <a:endParaRPr lang="en-GB" altLang="ko-KR"/>
          </a:p>
        </p:txBody>
      </p:sp>
      <p:sp>
        <p:nvSpPr>
          <p:cNvPr id="6" name="Rectangle 6"/>
          <p:cNvSpPr>
            <a:spLocks noGrp="1" noChangeArrowheads="1"/>
          </p:cNvSpPr>
          <p:nvPr>
            <p:ph type="sldNum" sz="quarter" idx="12"/>
          </p:nvPr>
        </p:nvSpPr>
        <p:spPr>
          <a:xfrm>
            <a:off x="6553200" y="6381750"/>
            <a:ext cx="2133600" cy="339725"/>
          </a:xfrm>
          <a:prstGeom prst="rect">
            <a:avLst/>
          </a:prstGeom>
          <a:ln/>
        </p:spPr>
        <p:txBody>
          <a:bodyPr/>
          <a:lstStyle>
            <a:lvl1pPr>
              <a:defRPr sz="1200"/>
            </a:lvl1pPr>
          </a:lstStyle>
          <a:p>
            <a:fld id="{6CF69F8A-1029-4E8D-993A-14F5CA0AAE63}" type="slidenum">
              <a:rPr lang="en-GB" altLang="ko-KR" smtClean="0"/>
              <a:pPr/>
              <a:t>‹#›</a:t>
            </a:fld>
            <a:endParaRPr lang="en-GB" altLang="ko-K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8" r:id="rId4"/>
    <p:sldLayoutId id="2147483839" r:id="rId5"/>
    <p:sldLayoutId id="2147483840" r:id="rId6"/>
  </p:sldLayoutIdLst>
  <p:transition>
    <p:fade/>
  </p:transition>
  <p:timing>
    <p:tnLst>
      <p:par>
        <p:cTn id="1" dur="indefinite" restart="never" nodeType="tmRoot"/>
      </p:par>
    </p:tnLst>
  </p:timing>
  <p:hf hdr="0" ftr="0" dt="0"/>
  <p:txStyles>
    <p:titleStyle>
      <a:lvl1pPr algn="l" rtl="0" eaLnBrk="0" fontAlgn="base" latinLnBrk="1" hangingPunct="0">
        <a:spcBef>
          <a:spcPct val="0"/>
        </a:spcBef>
        <a:spcAft>
          <a:spcPct val="0"/>
        </a:spcAft>
        <a:defRPr lang="ko-KR" altLang="en-US" sz="3600" b="1" i="0" kern="1200" baseline="0" dirty="0" smtClean="0">
          <a:solidFill>
            <a:schemeClr val="bg1"/>
          </a:solidFill>
          <a:latin typeface="Arial" pitchFamily="34" charset="0"/>
          <a:ea typeface="HY헤드라인M" pitchFamily="18" charset="-127"/>
          <a:cs typeface="Arial Unicode MS" pitchFamily="50" charset="-127"/>
        </a:defRPr>
      </a:lvl1pPr>
      <a:lvl2pPr algn="ctr" rtl="0" eaLnBrk="0" fontAlgn="base" latinLnBrk="1" hangingPunct="0">
        <a:spcBef>
          <a:spcPct val="0"/>
        </a:spcBef>
        <a:spcAft>
          <a:spcPct val="0"/>
        </a:spcAft>
        <a:defRPr sz="4400" b="1">
          <a:solidFill>
            <a:schemeClr val="tx1"/>
          </a:solidFill>
          <a:latin typeface="Arial Unicode MS" pitchFamily="50" charset="-127"/>
          <a:ea typeface="Arial Unicode MS" pitchFamily="50" charset="-127"/>
          <a:cs typeface="Arial Unicode MS" pitchFamily="50" charset="-127"/>
        </a:defRPr>
      </a:lvl2pPr>
      <a:lvl3pPr algn="ctr" rtl="0" eaLnBrk="0" fontAlgn="base" latinLnBrk="1" hangingPunct="0">
        <a:spcBef>
          <a:spcPct val="0"/>
        </a:spcBef>
        <a:spcAft>
          <a:spcPct val="0"/>
        </a:spcAft>
        <a:defRPr sz="4400" b="1">
          <a:solidFill>
            <a:schemeClr val="tx1"/>
          </a:solidFill>
          <a:latin typeface="Arial Unicode MS" pitchFamily="50" charset="-127"/>
          <a:ea typeface="Arial Unicode MS" pitchFamily="50" charset="-127"/>
          <a:cs typeface="Arial Unicode MS" pitchFamily="50" charset="-127"/>
        </a:defRPr>
      </a:lvl3pPr>
      <a:lvl4pPr algn="ctr" rtl="0" eaLnBrk="0" fontAlgn="base" latinLnBrk="1" hangingPunct="0">
        <a:spcBef>
          <a:spcPct val="0"/>
        </a:spcBef>
        <a:spcAft>
          <a:spcPct val="0"/>
        </a:spcAft>
        <a:defRPr sz="4400" b="1">
          <a:solidFill>
            <a:schemeClr val="tx1"/>
          </a:solidFill>
          <a:latin typeface="Arial Unicode MS" pitchFamily="50" charset="-127"/>
          <a:ea typeface="Arial Unicode MS" pitchFamily="50" charset="-127"/>
          <a:cs typeface="Arial Unicode MS" pitchFamily="50" charset="-127"/>
        </a:defRPr>
      </a:lvl4pPr>
      <a:lvl5pPr algn="ctr" rtl="0" eaLnBrk="0" fontAlgn="base" latinLnBrk="1" hangingPunct="0">
        <a:spcBef>
          <a:spcPct val="0"/>
        </a:spcBef>
        <a:spcAft>
          <a:spcPct val="0"/>
        </a:spcAft>
        <a:defRPr sz="4400" b="1">
          <a:solidFill>
            <a:schemeClr val="tx1"/>
          </a:solidFill>
          <a:latin typeface="Arial Unicode MS" pitchFamily="50" charset="-127"/>
          <a:ea typeface="Arial Unicode MS" pitchFamily="50" charset="-127"/>
          <a:cs typeface="Arial Unicode MS" pitchFamily="50" charset="-127"/>
        </a:defRPr>
      </a:lvl5pPr>
      <a:lvl6pPr marL="457200" algn="ctr" rtl="0" fontAlgn="base" latinLnBrk="1">
        <a:spcBef>
          <a:spcPct val="0"/>
        </a:spcBef>
        <a:spcAft>
          <a:spcPct val="0"/>
        </a:spcAft>
        <a:defRPr sz="4400">
          <a:solidFill>
            <a:schemeClr val="tx1"/>
          </a:solidFill>
          <a:latin typeface="맑은 고딕"/>
          <a:ea typeface="맑은 고딕"/>
          <a:cs typeface="맑은 고딕"/>
        </a:defRPr>
      </a:lvl6pPr>
      <a:lvl7pPr marL="914400" algn="ctr" rtl="0" fontAlgn="base" latinLnBrk="1">
        <a:spcBef>
          <a:spcPct val="0"/>
        </a:spcBef>
        <a:spcAft>
          <a:spcPct val="0"/>
        </a:spcAft>
        <a:defRPr sz="4400">
          <a:solidFill>
            <a:schemeClr val="tx1"/>
          </a:solidFill>
          <a:latin typeface="맑은 고딕"/>
          <a:ea typeface="맑은 고딕"/>
          <a:cs typeface="맑은 고딕"/>
        </a:defRPr>
      </a:lvl7pPr>
      <a:lvl8pPr marL="1371600" algn="ctr" rtl="0" fontAlgn="base" latinLnBrk="1">
        <a:spcBef>
          <a:spcPct val="0"/>
        </a:spcBef>
        <a:spcAft>
          <a:spcPct val="0"/>
        </a:spcAft>
        <a:defRPr sz="4400">
          <a:solidFill>
            <a:schemeClr val="tx1"/>
          </a:solidFill>
          <a:latin typeface="맑은 고딕"/>
          <a:ea typeface="맑은 고딕"/>
          <a:cs typeface="맑은 고딕"/>
        </a:defRPr>
      </a:lvl8pPr>
      <a:lvl9pPr marL="1828800" algn="ctr" rtl="0" fontAlgn="base" latinLnBrk="1">
        <a:spcBef>
          <a:spcPct val="0"/>
        </a:spcBef>
        <a:spcAft>
          <a:spcPct val="0"/>
        </a:spcAft>
        <a:defRPr sz="4400">
          <a:solidFill>
            <a:schemeClr val="tx1"/>
          </a:solidFill>
          <a:latin typeface="맑은 고딕"/>
          <a:ea typeface="맑은 고딕"/>
          <a:cs typeface="맑은 고딕"/>
        </a:defRPr>
      </a:lvl9pPr>
    </p:titleStyle>
    <p:bodyStyle>
      <a:lvl1pPr marL="342900" indent="-342900" algn="l" rtl="0" eaLnBrk="0" fontAlgn="base" latinLnBrk="1" hangingPunct="0">
        <a:spcBef>
          <a:spcPct val="20000"/>
        </a:spcBef>
        <a:spcAft>
          <a:spcPct val="0"/>
        </a:spcAft>
        <a:buFont typeface="Arial" charset="0"/>
        <a:buChar char="•"/>
        <a:defRPr sz="3200" b="1" kern="1200">
          <a:solidFill>
            <a:schemeClr val="tx1"/>
          </a:solidFill>
          <a:latin typeface="+mn-ea"/>
          <a:ea typeface="+mn-ea"/>
          <a:cs typeface="Arial Unicode MS" pitchFamily="50" charset="-127"/>
        </a:defRPr>
      </a:lvl1pPr>
      <a:lvl2pPr marL="742950" indent="-285750" algn="l" rtl="0" eaLnBrk="0" fontAlgn="base" latinLnBrk="1" hangingPunct="0">
        <a:spcBef>
          <a:spcPct val="20000"/>
        </a:spcBef>
        <a:spcAft>
          <a:spcPct val="0"/>
        </a:spcAft>
        <a:buFont typeface="Arial" charset="0"/>
        <a:buChar char="–"/>
        <a:defRPr sz="2800" b="1" kern="1200">
          <a:solidFill>
            <a:schemeClr val="tx1"/>
          </a:solidFill>
          <a:latin typeface="+mn-ea"/>
          <a:ea typeface="+mn-ea"/>
          <a:cs typeface="Arial Unicode MS" pitchFamily="50" charset="-127"/>
        </a:defRPr>
      </a:lvl2pPr>
      <a:lvl3pPr marL="1143000" indent="-228600" algn="l" rtl="0" eaLnBrk="0" fontAlgn="base" latinLnBrk="1" hangingPunct="0">
        <a:spcBef>
          <a:spcPct val="20000"/>
        </a:spcBef>
        <a:spcAft>
          <a:spcPct val="0"/>
        </a:spcAft>
        <a:buFont typeface="Arial" charset="0"/>
        <a:buChar char="•"/>
        <a:defRPr sz="2400" b="1" kern="1200">
          <a:solidFill>
            <a:schemeClr val="tx1"/>
          </a:solidFill>
          <a:latin typeface="+mn-ea"/>
          <a:ea typeface="+mn-ea"/>
          <a:cs typeface="Arial Unicode MS" pitchFamily="50" charset="-127"/>
        </a:defRPr>
      </a:lvl3pPr>
      <a:lvl4pPr marL="1600200" indent="-228600" algn="l" rtl="0" eaLnBrk="0" fontAlgn="base" latinLnBrk="1" hangingPunct="0">
        <a:spcBef>
          <a:spcPct val="20000"/>
        </a:spcBef>
        <a:spcAft>
          <a:spcPct val="0"/>
        </a:spcAft>
        <a:buFont typeface="Arial" charset="0"/>
        <a:buChar char="–"/>
        <a:defRPr sz="2000" b="1" kern="1200">
          <a:solidFill>
            <a:schemeClr val="tx1"/>
          </a:solidFill>
          <a:latin typeface="+mn-ea"/>
          <a:ea typeface="+mn-ea"/>
          <a:cs typeface="Arial Unicode MS" pitchFamily="50" charset="-127"/>
        </a:defRPr>
      </a:lvl4pPr>
      <a:lvl5pPr marL="2057400" indent="-228600" algn="l" rtl="0" eaLnBrk="0" fontAlgn="base" latinLnBrk="1" hangingPunct="0">
        <a:spcBef>
          <a:spcPct val="20000"/>
        </a:spcBef>
        <a:spcAft>
          <a:spcPct val="0"/>
        </a:spcAft>
        <a:buFont typeface="Arial" charset="0"/>
        <a:buChar char="»"/>
        <a:defRPr sz="2000" b="1" kern="1200">
          <a:solidFill>
            <a:schemeClr val="tx1"/>
          </a:solidFill>
          <a:latin typeface="+mn-ea"/>
          <a:ea typeface="+mn-ea"/>
          <a:cs typeface="Arial Unicode MS" pitchFamily="50" charset="-127"/>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www-01.ibm.com/software/data/bigdata/"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Machine_to_machine" TargetMode="External"/><Relationship Id="rId2" Type="http://schemas.openxmlformats.org/officeDocument/2006/relationships/hyperlink" Target="http://en.wikipedia.org/wiki/Internet" TargetMode="External"/><Relationship Id="rId1" Type="http://schemas.openxmlformats.org/officeDocument/2006/relationships/slideLayout" Target="../slideLayouts/slideLayout2.xml"/><Relationship Id="rId5" Type="http://schemas.openxmlformats.org/officeDocument/2006/relationships/hyperlink" Target="http://en.wikipedia.org/wiki/Smart_grid" TargetMode="External"/><Relationship Id="rId4" Type="http://schemas.openxmlformats.org/officeDocument/2006/relationships/hyperlink" Target="http://en.wikipedia.org/wiki/Smart_object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en.wikipedia.org/wiki/Smart_thermostat" TargetMode="External"/><Relationship Id="rId2" Type="http://schemas.openxmlformats.org/officeDocument/2006/relationships/hyperlink" Target="http://en.wikipedia.org/wiki/Biochi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ABI_Research" TargetMode="External"/><Relationship Id="rId2" Type="http://schemas.openxmlformats.org/officeDocument/2006/relationships/hyperlink" Target="http://en.wikipedia.org/wiki/Gartner"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v=B_hjAfPJeRA" TargetMode="External"/><Relationship Id="rId2" Type="http://schemas.openxmlformats.org/officeDocument/2006/relationships/hyperlink" Target="http://www.youtube.com/watch?v=Q3ur8wzzhBU" TargetMode="External"/><Relationship Id="rId1" Type="http://schemas.openxmlformats.org/officeDocument/2006/relationships/slideLayout" Target="../slideLayouts/slideLayout2.xml"/><Relationship Id="rId5" Type="http://schemas.openxmlformats.org/officeDocument/2006/relationships/hyperlink" Target="http://www.youtube.com/watch?v=QaTIt1C5R-M" TargetMode="External"/><Relationship Id="rId4" Type="http://schemas.openxmlformats.org/officeDocument/2006/relationships/hyperlink" Target="http://www.youtube.com/watch?v=df9xAZZ-8z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wmf"/><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wmf"/><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wmf"/><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464400" y="500042"/>
            <a:ext cx="8215200" cy="6012518"/>
          </a:xfrm>
          <a:prstGeom prst="roundRect">
            <a:avLst>
              <a:gd name="adj" fmla="val 0"/>
            </a:avLst>
          </a:prstGeom>
          <a:solidFill>
            <a:srgbClr val="000099"/>
          </a:solidFill>
        </p:spPr>
        <p:txBody>
          <a:bodyPr/>
          <a:lstStyle/>
          <a:p>
            <a:pPr algn="ctr"/>
            <a:r>
              <a:rPr lang="en-US" altLang="ko-KR" sz="4000" dirty="0" smtClean="0"/>
              <a:t>Internet of </a:t>
            </a:r>
            <a:r>
              <a:rPr lang="en-US" altLang="ko-KR" sz="4000" dirty="0" smtClean="0"/>
              <a:t>Things</a:t>
            </a:r>
            <a:br>
              <a:rPr lang="en-US" altLang="ko-KR" sz="4000" dirty="0" smtClean="0"/>
            </a:br>
            <a:r>
              <a:rPr lang="en-US" altLang="ko-KR" sz="4000" dirty="0" smtClean="0"/>
              <a:t/>
            </a:r>
            <a:br>
              <a:rPr lang="en-US" altLang="ko-KR" sz="4000" dirty="0" smtClean="0"/>
            </a:br>
            <a:r>
              <a:rPr lang="en-US" altLang="ko-KR" sz="4000" dirty="0" smtClean="0"/>
              <a:t>(</a:t>
            </a:r>
            <a:r>
              <a:rPr lang="en-US" altLang="ko-KR" sz="4000" dirty="0" err="1" smtClean="0"/>
              <a:t>IoT</a:t>
            </a:r>
            <a:r>
              <a:rPr lang="en-US" altLang="ko-KR" sz="4000" dirty="0" smtClean="0"/>
              <a:t>)</a:t>
            </a:r>
            <a:br>
              <a:rPr lang="en-US" altLang="ko-KR" sz="4000" dirty="0" smtClean="0"/>
            </a:br>
            <a:r>
              <a:rPr lang="en-US" altLang="ko-KR" sz="4000" dirty="0" smtClean="0"/>
              <a:t/>
            </a:r>
            <a:br>
              <a:rPr lang="en-US" altLang="ko-KR" sz="4000" dirty="0" smtClean="0"/>
            </a:br>
            <a:r>
              <a:rPr lang="en-US" altLang="ko-KR" sz="3200" dirty="0" smtClean="0"/>
              <a:t/>
            </a:r>
            <a:br>
              <a:rPr lang="en-US" altLang="ko-KR" sz="3200" dirty="0" smtClean="0"/>
            </a:br>
            <a:r>
              <a:rPr lang="en-US" altLang="ko-KR" sz="3200" i="1" dirty="0" smtClean="0"/>
              <a:t>Course </a:t>
            </a:r>
            <a:r>
              <a:rPr lang="en-US" altLang="ko-KR" sz="3200" i="1" dirty="0" smtClean="0"/>
              <a:t>Introduction</a:t>
            </a:r>
            <a:br>
              <a:rPr lang="en-US" altLang="ko-KR" sz="3200" i="1" dirty="0" smtClean="0"/>
            </a:br>
            <a:r>
              <a:rPr lang="en-US" altLang="ko-KR" sz="3200" i="1" dirty="0" smtClean="0"/>
              <a:t>CS-339</a:t>
            </a:r>
            <a:br>
              <a:rPr lang="en-US" altLang="ko-KR" sz="3200" i="1" dirty="0" smtClean="0"/>
            </a:br>
            <a:endParaRPr lang="ko-KR" altLang="en-US" sz="3200" i="1" dirty="0"/>
          </a:p>
        </p:txBody>
      </p:sp>
    </p:spTree>
  </p:cSld>
  <p:clrMapOvr>
    <a:masterClrMapping/>
  </p:clrMapOvr>
  <p:transition advTm="13469">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5E650C31-04C9-4290-8F06-CEF9BA310AAA}" type="slidenum">
              <a:rPr lang="en-GB" altLang="ko-KR">
                <a:ea typeface="ＭＳ Ｐゴシック" charset="-128"/>
              </a:rPr>
              <a:pPr/>
              <a:t>10</a:t>
            </a:fld>
            <a:endParaRPr lang="en-GB" altLang="ko-KR">
              <a:ea typeface="ＭＳ Ｐゴシック" charset="-128"/>
            </a:endParaRPr>
          </a:p>
        </p:txBody>
      </p:sp>
      <p:sp>
        <p:nvSpPr>
          <p:cNvPr id="9219" name="Rectangle 2"/>
          <p:cNvSpPr>
            <a:spLocks noGrp="1" noChangeArrowheads="1"/>
          </p:cNvSpPr>
          <p:nvPr>
            <p:ph type="title"/>
          </p:nvPr>
        </p:nvSpPr>
        <p:spPr>
          <a:solidFill>
            <a:schemeClr val="tx2">
              <a:lumMod val="60000"/>
              <a:lumOff val="40000"/>
            </a:schemeClr>
          </a:solidFill>
        </p:spPr>
        <p:txBody>
          <a:bodyPr/>
          <a:lstStyle/>
          <a:p>
            <a:r>
              <a:rPr lang="en-GB" altLang="ko-KR" smtClean="0">
                <a:ea typeface="굴림" charset="-127"/>
              </a:rPr>
              <a:t>Wireless Sensor Networks (WSN)</a:t>
            </a:r>
          </a:p>
        </p:txBody>
      </p:sp>
      <p:pic>
        <p:nvPicPr>
          <p:cNvPr id="9220" name="Picture 3" descr="#"/>
          <p:cNvPicPr>
            <a:picLocks noChangeAspect="1" noChangeArrowheads="1"/>
          </p:cNvPicPr>
          <p:nvPr/>
        </p:nvPicPr>
        <p:blipFill>
          <a:blip r:embed="rId3"/>
          <a:srcRect/>
          <a:stretch>
            <a:fillRect/>
          </a:stretch>
        </p:blipFill>
        <p:spPr bwMode="auto">
          <a:xfrm>
            <a:off x="900113" y="3284538"/>
            <a:ext cx="409575" cy="576262"/>
          </a:xfrm>
          <a:prstGeom prst="rect">
            <a:avLst/>
          </a:prstGeom>
          <a:noFill/>
          <a:ln w="9525">
            <a:noFill/>
            <a:miter lim="800000"/>
            <a:headEnd/>
            <a:tailEnd/>
          </a:ln>
        </p:spPr>
      </p:pic>
      <p:pic>
        <p:nvPicPr>
          <p:cNvPr id="9221" name="Picture 4" descr="#"/>
          <p:cNvPicPr>
            <a:picLocks noChangeAspect="1" noChangeArrowheads="1"/>
          </p:cNvPicPr>
          <p:nvPr/>
        </p:nvPicPr>
        <p:blipFill>
          <a:blip r:embed="rId3"/>
          <a:srcRect/>
          <a:stretch>
            <a:fillRect/>
          </a:stretch>
        </p:blipFill>
        <p:spPr bwMode="auto">
          <a:xfrm>
            <a:off x="539750" y="2349500"/>
            <a:ext cx="409575" cy="576263"/>
          </a:xfrm>
          <a:prstGeom prst="rect">
            <a:avLst/>
          </a:prstGeom>
          <a:noFill/>
          <a:ln w="9525">
            <a:noFill/>
            <a:miter lim="800000"/>
            <a:headEnd/>
            <a:tailEnd/>
          </a:ln>
        </p:spPr>
      </p:pic>
      <p:pic>
        <p:nvPicPr>
          <p:cNvPr id="9222" name="Picture 5" descr="#"/>
          <p:cNvPicPr>
            <a:picLocks noChangeAspect="1" noChangeArrowheads="1"/>
          </p:cNvPicPr>
          <p:nvPr/>
        </p:nvPicPr>
        <p:blipFill>
          <a:blip r:embed="rId3"/>
          <a:srcRect/>
          <a:stretch>
            <a:fillRect/>
          </a:stretch>
        </p:blipFill>
        <p:spPr bwMode="auto">
          <a:xfrm>
            <a:off x="2003425" y="3500438"/>
            <a:ext cx="409575" cy="576262"/>
          </a:xfrm>
          <a:prstGeom prst="rect">
            <a:avLst/>
          </a:prstGeom>
          <a:noFill/>
          <a:ln w="9525">
            <a:noFill/>
            <a:miter lim="800000"/>
            <a:headEnd/>
            <a:tailEnd/>
          </a:ln>
        </p:spPr>
      </p:pic>
      <p:pic>
        <p:nvPicPr>
          <p:cNvPr id="9223" name="Picture 6" descr="#"/>
          <p:cNvPicPr>
            <a:picLocks noChangeAspect="1" noChangeArrowheads="1"/>
          </p:cNvPicPr>
          <p:nvPr/>
        </p:nvPicPr>
        <p:blipFill>
          <a:blip r:embed="rId3"/>
          <a:srcRect/>
          <a:stretch>
            <a:fillRect/>
          </a:stretch>
        </p:blipFill>
        <p:spPr bwMode="auto">
          <a:xfrm>
            <a:off x="3492500" y="3068638"/>
            <a:ext cx="409575" cy="576262"/>
          </a:xfrm>
          <a:prstGeom prst="rect">
            <a:avLst/>
          </a:prstGeom>
          <a:noFill/>
          <a:ln w="9525">
            <a:noFill/>
            <a:miter lim="800000"/>
            <a:headEnd/>
            <a:tailEnd/>
          </a:ln>
        </p:spPr>
      </p:pic>
      <p:pic>
        <p:nvPicPr>
          <p:cNvPr id="9224" name="Picture 7" descr="#"/>
          <p:cNvPicPr>
            <a:picLocks noChangeAspect="1" noChangeArrowheads="1"/>
          </p:cNvPicPr>
          <p:nvPr/>
        </p:nvPicPr>
        <p:blipFill>
          <a:blip r:embed="rId3"/>
          <a:srcRect/>
          <a:stretch>
            <a:fillRect/>
          </a:stretch>
        </p:blipFill>
        <p:spPr bwMode="auto">
          <a:xfrm>
            <a:off x="2124075" y="2492375"/>
            <a:ext cx="409575" cy="576263"/>
          </a:xfrm>
          <a:prstGeom prst="rect">
            <a:avLst/>
          </a:prstGeom>
          <a:noFill/>
          <a:ln w="9525">
            <a:noFill/>
            <a:miter lim="800000"/>
            <a:headEnd/>
            <a:tailEnd/>
          </a:ln>
        </p:spPr>
      </p:pic>
      <p:pic>
        <p:nvPicPr>
          <p:cNvPr id="9225" name="Picture 8" descr="#"/>
          <p:cNvPicPr>
            <a:picLocks noChangeAspect="1" noChangeArrowheads="1"/>
          </p:cNvPicPr>
          <p:nvPr/>
        </p:nvPicPr>
        <p:blipFill>
          <a:blip r:embed="rId4"/>
          <a:srcRect/>
          <a:stretch>
            <a:fillRect/>
          </a:stretch>
        </p:blipFill>
        <p:spPr bwMode="auto">
          <a:xfrm>
            <a:off x="1549400" y="4508500"/>
            <a:ext cx="576263" cy="377825"/>
          </a:xfrm>
          <a:prstGeom prst="rect">
            <a:avLst/>
          </a:prstGeom>
          <a:noFill/>
          <a:ln w="9525">
            <a:noFill/>
            <a:miter lim="800000"/>
            <a:headEnd/>
            <a:tailEnd/>
          </a:ln>
        </p:spPr>
      </p:pic>
      <p:pic>
        <p:nvPicPr>
          <p:cNvPr id="9226" name="Picture 9" descr="#"/>
          <p:cNvPicPr>
            <a:picLocks noChangeAspect="1" noChangeArrowheads="1"/>
          </p:cNvPicPr>
          <p:nvPr/>
        </p:nvPicPr>
        <p:blipFill>
          <a:blip r:embed="rId5"/>
          <a:srcRect/>
          <a:stretch>
            <a:fillRect/>
          </a:stretch>
        </p:blipFill>
        <p:spPr bwMode="auto">
          <a:xfrm>
            <a:off x="2268538" y="1989138"/>
            <a:ext cx="425450" cy="425450"/>
          </a:xfrm>
          <a:prstGeom prst="rect">
            <a:avLst/>
          </a:prstGeom>
          <a:noFill/>
          <a:ln w="9525">
            <a:noFill/>
            <a:miter lim="800000"/>
            <a:headEnd/>
            <a:tailEnd/>
          </a:ln>
        </p:spPr>
      </p:pic>
      <p:pic>
        <p:nvPicPr>
          <p:cNvPr id="9227" name="Picture 10" descr="#"/>
          <p:cNvPicPr>
            <a:picLocks noChangeAspect="1" noChangeArrowheads="1"/>
          </p:cNvPicPr>
          <p:nvPr/>
        </p:nvPicPr>
        <p:blipFill>
          <a:blip r:embed="rId6"/>
          <a:srcRect/>
          <a:stretch>
            <a:fillRect/>
          </a:stretch>
        </p:blipFill>
        <p:spPr bwMode="auto">
          <a:xfrm>
            <a:off x="2700338" y="1628775"/>
            <a:ext cx="447675" cy="576263"/>
          </a:xfrm>
          <a:prstGeom prst="rect">
            <a:avLst/>
          </a:prstGeom>
          <a:noFill/>
          <a:ln w="9525">
            <a:noFill/>
            <a:miter lim="800000"/>
            <a:headEnd/>
            <a:tailEnd/>
          </a:ln>
        </p:spPr>
      </p:pic>
      <p:sp>
        <p:nvSpPr>
          <p:cNvPr id="9228" name="Line 11"/>
          <p:cNvSpPr>
            <a:spLocks noChangeShapeType="1"/>
          </p:cNvSpPr>
          <p:nvPr/>
        </p:nvSpPr>
        <p:spPr bwMode="auto">
          <a:xfrm>
            <a:off x="827088" y="2781300"/>
            <a:ext cx="215900" cy="719138"/>
          </a:xfrm>
          <a:prstGeom prst="line">
            <a:avLst/>
          </a:prstGeom>
          <a:noFill/>
          <a:ln w="9525">
            <a:solidFill>
              <a:schemeClr val="tx1"/>
            </a:solidFill>
            <a:round/>
            <a:headEnd type="triangle" w="med" len="med"/>
            <a:tailEnd type="triangle" w="med" len="med"/>
          </a:ln>
        </p:spPr>
        <p:txBody>
          <a:bodyPr/>
          <a:lstStyle/>
          <a:p>
            <a:endParaRPr lang="en-US"/>
          </a:p>
        </p:txBody>
      </p:sp>
      <p:sp>
        <p:nvSpPr>
          <p:cNvPr id="9229" name="Line 12"/>
          <p:cNvSpPr>
            <a:spLocks noChangeShapeType="1"/>
          </p:cNvSpPr>
          <p:nvPr/>
        </p:nvSpPr>
        <p:spPr bwMode="auto">
          <a:xfrm>
            <a:off x="1187450" y="3716338"/>
            <a:ext cx="865188" cy="144462"/>
          </a:xfrm>
          <a:prstGeom prst="line">
            <a:avLst/>
          </a:prstGeom>
          <a:noFill/>
          <a:ln w="9525">
            <a:solidFill>
              <a:schemeClr val="tx1"/>
            </a:solidFill>
            <a:round/>
            <a:headEnd type="triangle" w="med" len="med"/>
            <a:tailEnd type="triangle" w="med" len="med"/>
          </a:ln>
        </p:spPr>
        <p:txBody>
          <a:bodyPr/>
          <a:lstStyle/>
          <a:p>
            <a:endParaRPr lang="en-US"/>
          </a:p>
        </p:txBody>
      </p:sp>
      <p:sp>
        <p:nvSpPr>
          <p:cNvPr id="9230" name="Oval 13"/>
          <p:cNvSpPr>
            <a:spLocks noChangeArrowheads="1"/>
          </p:cNvSpPr>
          <p:nvPr/>
        </p:nvSpPr>
        <p:spPr bwMode="auto">
          <a:xfrm>
            <a:off x="4789488" y="3232150"/>
            <a:ext cx="719137" cy="358775"/>
          </a:xfrm>
          <a:prstGeom prst="ellipse">
            <a:avLst/>
          </a:prstGeom>
          <a:solidFill>
            <a:srgbClr val="008000"/>
          </a:solidFill>
          <a:ln w="9525">
            <a:noFill/>
            <a:round/>
            <a:headEnd/>
            <a:tailEnd/>
          </a:ln>
        </p:spPr>
        <p:txBody>
          <a:bodyPr wrap="none" anchor="ctr"/>
          <a:lstStyle/>
          <a:p>
            <a:r>
              <a:rPr lang="en-GB" altLang="ko-KR" sz="1000">
                <a:latin typeface="Verdana" pitchFamily="34" charset="0"/>
                <a:ea typeface="ＭＳ Ｐゴシック" charset="-128"/>
              </a:rPr>
              <a:t>Sink</a:t>
            </a:r>
          </a:p>
          <a:p>
            <a:r>
              <a:rPr lang="en-GB" altLang="ko-KR" sz="1000">
                <a:latin typeface="Verdana" pitchFamily="34" charset="0"/>
                <a:ea typeface="ＭＳ Ｐゴシック" charset="-128"/>
              </a:rPr>
              <a:t>node</a:t>
            </a:r>
          </a:p>
        </p:txBody>
      </p:sp>
      <p:sp>
        <p:nvSpPr>
          <p:cNvPr id="9231" name="Rectangle 14"/>
          <p:cNvSpPr>
            <a:spLocks noChangeArrowheads="1"/>
          </p:cNvSpPr>
          <p:nvPr/>
        </p:nvSpPr>
        <p:spPr bwMode="auto">
          <a:xfrm>
            <a:off x="6084888" y="3286125"/>
            <a:ext cx="647700" cy="287338"/>
          </a:xfrm>
          <a:prstGeom prst="rect">
            <a:avLst/>
          </a:prstGeom>
          <a:solidFill>
            <a:schemeClr val="bg2"/>
          </a:solidFill>
          <a:ln w="9525">
            <a:noFill/>
            <a:miter lim="800000"/>
            <a:headEnd/>
            <a:tailEnd/>
          </a:ln>
        </p:spPr>
        <p:txBody>
          <a:bodyPr wrap="none" anchor="ctr"/>
          <a:lstStyle/>
          <a:p>
            <a:r>
              <a:rPr lang="en-GB" altLang="ko-KR" sz="900">
                <a:latin typeface="Verdana" pitchFamily="34" charset="0"/>
                <a:ea typeface="ＭＳ Ｐゴシック" charset="-128"/>
              </a:rPr>
              <a:t>Gateway</a:t>
            </a:r>
          </a:p>
        </p:txBody>
      </p:sp>
      <p:pic>
        <p:nvPicPr>
          <p:cNvPr id="9232" name="Picture 15" descr="http://openclipart.org/image/800px/svg_to_png/14729/gabe_anguiano_Cloud.png"/>
          <p:cNvPicPr>
            <a:picLocks noChangeAspect="1" noChangeArrowheads="1"/>
          </p:cNvPicPr>
          <p:nvPr/>
        </p:nvPicPr>
        <p:blipFill>
          <a:blip r:embed="rId7"/>
          <a:srcRect/>
          <a:stretch>
            <a:fillRect/>
          </a:stretch>
        </p:blipFill>
        <p:spPr bwMode="auto">
          <a:xfrm>
            <a:off x="5005388" y="1557338"/>
            <a:ext cx="1727200" cy="1323975"/>
          </a:xfrm>
          <a:prstGeom prst="rect">
            <a:avLst/>
          </a:prstGeom>
          <a:noFill/>
          <a:ln w="9525">
            <a:noFill/>
            <a:miter lim="800000"/>
            <a:headEnd/>
            <a:tailEnd/>
          </a:ln>
        </p:spPr>
      </p:pic>
      <p:sp>
        <p:nvSpPr>
          <p:cNvPr id="659472" name="Line 16"/>
          <p:cNvSpPr>
            <a:spLocks noChangeShapeType="1"/>
          </p:cNvSpPr>
          <p:nvPr/>
        </p:nvSpPr>
        <p:spPr bwMode="auto">
          <a:xfrm>
            <a:off x="6300788" y="2852738"/>
            <a:ext cx="142875" cy="288925"/>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alpha val="50000"/>
              </a:schemeClr>
            </a:prstShdw>
          </a:effectLst>
          <a:extLst/>
        </p:spPr>
        <p:txBody>
          <a:bodyPr/>
          <a:lstStyle/>
          <a:p>
            <a:pPr>
              <a:defRPr/>
            </a:pPr>
            <a:endParaRPr lang="en-US">
              <a:ea typeface="ＭＳ Ｐゴシック" charset="0"/>
            </a:endParaRPr>
          </a:p>
        </p:txBody>
      </p:sp>
      <p:sp>
        <p:nvSpPr>
          <p:cNvPr id="9234" name="Line 17"/>
          <p:cNvSpPr>
            <a:spLocks noChangeShapeType="1"/>
          </p:cNvSpPr>
          <p:nvPr/>
        </p:nvSpPr>
        <p:spPr bwMode="auto">
          <a:xfrm>
            <a:off x="4067175" y="3429000"/>
            <a:ext cx="649288" cy="0"/>
          </a:xfrm>
          <a:prstGeom prst="line">
            <a:avLst/>
          </a:prstGeom>
          <a:noFill/>
          <a:ln w="9525">
            <a:solidFill>
              <a:schemeClr val="tx1"/>
            </a:solidFill>
            <a:round/>
            <a:headEnd type="triangle" w="med" len="med"/>
            <a:tailEnd type="triangle" w="med" len="med"/>
          </a:ln>
        </p:spPr>
        <p:txBody>
          <a:bodyPr/>
          <a:lstStyle/>
          <a:p>
            <a:endParaRPr lang="en-US"/>
          </a:p>
        </p:txBody>
      </p:sp>
      <p:sp>
        <p:nvSpPr>
          <p:cNvPr id="9235" name="Line 18"/>
          <p:cNvSpPr>
            <a:spLocks noChangeShapeType="1"/>
          </p:cNvSpPr>
          <p:nvPr/>
        </p:nvSpPr>
        <p:spPr bwMode="auto">
          <a:xfrm>
            <a:off x="5545138" y="3429000"/>
            <a:ext cx="503237" cy="0"/>
          </a:xfrm>
          <a:prstGeom prst="line">
            <a:avLst/>
          </a:prstGeom>
          <a:noFill/>
          <a:ln w="9525">
            <a:solidFill>
              <a:schemeClr val="tx1"/>
            </a:solidFill>
            <a:round/>
            <a:headEnd type="triangle" w="med" len="med"/>
            <a:tailEnd type="triangle" w="med" len="med"/>
          </a:ln>
        </p:spPr>
        <p:txBody>
          <a:bodyPr/>
          <a:lstStyle/>
          <a:p>
            <a:endParaRPr lang="en-US"/>
          </a:p>
        </p:txBody>
      </p:sp>
      <p:sp>
        <p:nvSpPr>
          <p:cNvPr id="9236" name="Line 19"/>
          <p:cNvSpPr>
            <a:spLocks noChangeShapeType="1"/>
          </p:cNvSpPr>
          <p:nvPr/>
        </p:nvSpPr>
        <p:spPr bwMode="auto">
          <a:xfrm>
            <a:off x="2484438" y="2924175"/>
            <a:ext cx="1079500" cy="433388"/>
          </a:xfrm>
          <a:prstGeom prst="line">
            <a:avLst/>
          </a:prstGeom>
          <a:noFill/>
          <a:ln w="9525">
            <a:solidFill>
              <a:schemeClr val="tx1"/>
            </a:solidFill>
            <a:round/>
            <a:headEnd type="triangle" w="med" len="med"/>
            <a:tailEnd type="triangle" w="med" len="med"/>
          </a:ln>
        </p:spPr>
        <p:txBody>
          <a:bodyPr/>
          <a:lstStyle/>
          <a:p>
            <a:endParaRPr lang="en-US"/>
          </a:p>
        </p:txBody>
      </p:sp>
      <p:sp>
        <p:nvSpPr>
          <p:cNvPr id="9237" name="Line 20"/>
          <p:cNvSpPr>
            <a:spLocks noChangeShapeType="1"/>
          </p:cNvSpPr>
          <p:nvPr/>
        </p:nvSpPr>
        <p:spPr bwMode="auto">
          <a:xfrm flipV="1">
            <a:off x="1258888" y="2924175"/>
            <a:ext cx="865187" cy="576263"/>
          </a:xfrm>
          <a:prstGeom prst="line">
            <a:avLst/>
          </a:prstGeom>
          <a:noFill/>
          <a:ln w="9525">
            <a:solidFill>
              <a:schemeClr val="tx1"/>
            </a:solidFill>
            <a:round/>
            <a:headEnd type="triangle" w="med" len="med"/>
            <a:tailEnd type="triangle" w="med" len="med"/>
          </a:ln>
        </p:spPr>
        <p:txBody>
          <a:bodyPr/>
          <a:lstStyle/>
          <a:p>
            <a:endParaRPr lang="en-US"/>
          </a:p>
        </p:txBody>
      </p:sp>
      <p:sp>
        <p:nvSpPr>
          <p:cNvPr id="9238" name="Line 21"/>
          <p:cNvSpPr>
            <a:spLocks noChangeShapeType="1"/>
          </p:cNvSpPr>
          <p:nvPr/>
        </p:nvSpPr>
        <p:spPr bwMode="auto">
          <a:xfrm flipH="1">
            <a:off x="2124075" y="3068638"/>
            <a:ext cx="144463" cy="647700"/>
          </a:xfrm>
          <a:prstGeom prst="line">
            <a:avLst/>
          </a:prstGeom>
          <a:noFill/>
          <a:ln w="9525">
            <a:solidFill>
              <a:schemeClr val="tx1"/>
            </a:solidFill>
            <a:round/>
            <a:headEnd type="triangle" w="med" len="med"/>
            <a:tailEnd type="triangle" w="med" len="med"/>
          </a:ln>
        </p:spPr>
        <p:txBody>
          <a:bodyPr/>
          <a:lstStyle/>
          <a:p>
            <a:endParaRPr lang="en-US"/>
          </a:p>
        </p:txBody>
      </p:sp>
      <p:sp>
        <p:nvSpPr>
          <p:cNvPr id="9239" name="Line 22"/>
          <p:cNvSpPr>
            <a:spLocks noChangeShapeType="1"/>
          </p:cNvSpPr>
          <p:nvPr/>
        </p:nvSpPr>
        <p:spPr bwMode="auto">
          <a:xfrm flipV="1">
            <a:off x="2411413" y="3500438"/>
            <a:ext cx="1008062" cy="288925"/>
          </a:xfrm>
          <a:prstGeom prst="line">
            <a:avLst/>
          </a:prstGeom>
          <a:noFill/>
          <a:ln w="9525">
            <a:solidFill>
              <a:schemeClr val="tx1"/>
            </a:solidFill>
            <a:round/>
            <a:headEnd type="triangle" w="med" len="med"/>
            <a:tailEnd type="triangle" w="med" len="med"/>
          </a:ln>
        </p:spPr>
        <p:txBody>
          <a:bodyPr/>
          <a:lstStyle/>
          <a:p>
            <a:endParaRPr lang="en-US"/>
          </a:p>
        </p:txBody>
      </p:sp>
      <p:sp>
        <p:nvSpPr>
          <p:cNvPr id="9240" name="Line 23"/>
          <p:cNvSpPr>
            <a:spLocks noChangeShapeType="1"/>
          </p:cNvSpPr>
          <p:nvPr/>
        </p:nvSpPr>
        <p:spPr bwMode="auto">
          <a:xfrm flipV="1">
            <a:off x="1908175" y="4005263"/>
            <a:ext cx="287338" cy="576262"/>
          </a:xfrm>
          <a:prstGeom prst="line">
            <a:avLst/>
          </a:prstGeom>
          <a:noFill/>
          <a:ln w="9525">
            <a:solidFill>
              <a:schemeClr val="tx1"/>
            </a:solidFill>
            <a:round/>
            <a:headEnd type="triangle" w="med" len="med"/>
            <a:tailEnd type="triangle" w="med" len="med"/>
          </a:ln>
        </p:spPr>
        <p:txBody>
          <a:bodyPr/>
          <a:lstStyle/>
          <a:p>
            <a:endParaRPr lang="en-US"/>
          </a:p>
        </p:txBody>
      </p:sp>
      <p:pic>
        <p:nvPicPr>
          <p:cNvPr id="9241" name="Picture 24" descr="#"/>
          <p:cNvPicPr>
            <a:picLocks noChangeAspect="1" noChangeArrowheads="1"/>
          </p:cNvPicPr>
          <p:nvPr/>
        </p:nvPicPr>
        <p:blipFill>
          <a:blip r:embed="rId4"/>
          <a:srcRect/>
          <a:stretch>
            <a:fillRect/>
          </a:stretch>
        </p:blipFill>
        <p:spPr bwMode="auto">
          <a:xfrm>
            <a:off x="2843213" y="4365625"/>
            <a:ext cx="576262" cy="377825"/>
          </a:xfrm>
          <a:prstGeom prst="rect">
            <a:avLst/>
          </a:prstGeom>
          <a:noFill/>
          <a:ln w="9525">
            <a:noFill/>
            <a:miter lim="800000"/>
            <a:headEnd/>
            <a:tailEnd/>
          </a:ln>
        </p:spPr>
      </p:pic>
      <p:sp>
        <p:nvSpPr>
          <p:cNvPr id="9242" name="Line 25"/>
          <p:cNvSpPr>
            <a:spLocks noChangeShapeType="1"/>
          </p:cNvSpPr>
          <p:nvPr/>
        </p:nvSpPr>
        <p:spPr bwMode="auto">
          <a:xfrm>
            <a:off x="2195513" y="4724400"/>
            <a:ext cx="720725" cy="0"/>
          </a:xfrm>
          <a:prstGeom prst="line">
            <a:avLst/>
          </a:prstGeom>
          <a:noFill/>
          <a:ln w="9525">
            <a:solidFill>
              <a:schemeClr val="tx1"/>
            </a:solidFill>
            <a:round/>
            <a:headEnd type="triangle" w="med" len="med"/>
            <a:tailEnd type="triangle" w="med" len="med"/>
          </a:ln>
        </p:spPr>
        <p:txBody>
          <a:bodyPr/>
          <a:lstStyle/>
          <a:p>
            <a:endParaRPr lang="en-US"/>
          </a:p>
        </p:txBody>
      </p:sp>
      <p:sp>
        <p:nvSpPr>
          <p:cNvPr id="9243" name="Line 26"/>
          <p:cNvSpPr>
            <a:spLocks noChangeShapeType="1"/>
          </p:cNvSpPr>
          <p:nvPr/>
        </p:nvSpPr>
        <p:spPr bwMode="auto">
          <a:xfrm flipV="1">
            <a:off x="3492500" y="3573463"/>
            <a:ext cx="1295400" cy="935037"/>
          </a:xfrm>
          <a:prstGeom prst="line">
            <a:avLst/>
          </a:prstGeom>
          <a:noFill/>
          <a:ln w="9525">
            <a:solidFill>
              <a:schemeClr val="tx1"/>
            </a:solidFill>
            <a:round/>
            <a:headEnd type="triangle" w="med" len="med"/>
            <a:tailEnd type="triangle" w="med" len="med"/>
          </a:ln>
        </p:spPr>
        <p:txBody>
          <a:bodyPr/>
          <a:lstStyle/>
          <a:p>
            <a:endParaRPr lang="en-US"/>
          </a:p>
        </p:txBody>
      </p:sp>
      <p:sp>
        <p:nvSpPr>
          <p:cNvPr id="9244" name="Line 27"/>
          <p:cNvSpPr>
            <a:spLocks noChangeShapeType="1"/>
          </p:cNvSpPr>
          <p:nvPr/>
        </p:nvSpPr>
        <p:spPr bwMode="auto">
          <a:xfrm>
            <a:off x="3203575" y="2060575"/>
            <a:ext cx="360363" cy="215900"/>
          </a:xfrm>
          <a:prstGeom prst="line">
            <a:avLst/>
          </a:prstGeom>
          <a:noFill/>
          <a:ln w="9525">
            <a:solidFill>
              <a:schemeClr val="tx1"/>
            </a:solidFill>
            <a:round/>
            <a:headEnd type="triangle" w="med" len="med"/>
            <a:tailEnd type="triangle" w="med" len="med"/>
          </a:ln>
        </p:spPr>
        <p:txBody>
          <a:bodyPr/>
          <a:lstStyle/>
          <a:p>
            <a:endParaRPr lang="en-US"/>
          </a:p>
        </p:txBody>
      </p:sp>
      <p:sp>
        <p:nvSpPr>
          <p:cNvPr id="9245" name="Line 28"/>
          <p:cNvSpPr>
            <a:spLocks noChangeShapeType="1"/>
          </p:cNvSpPr>
          <p:nvPr/>
        </p:nvSpPr>
        <p:spPr bwMode="auto">
          <a:xfrm>
            <a:off x="2771775" y="2349500"/>
            <a:ext cx="792163" cy="71438"/>
          </a:xfrm>
          <a:prstGeom prst="line">
            <a:avLst/>
          </a:prstGeom>
          <a:noFill/>
          <a:ln w="9525">
            <a:solidFill>
              <a:schemeClr val="tx1"/>
            </a:solidFill>
            <a:round/>
            <a:headEnd type="triangle" w="med" len="med"/>
            <a:tailEnd type="triangle" w="med" len="med"/>
          </a:ln>
        </p:spPr>
        <p:txBody>
          <a:bodyPr/>
          <a:lstStyle/>
          <a:p>
            <a:endParaRPr lang="en-US"/>
          </a:p>
        </p:txBody>
      </p:sp>
      <p:sp>
        <p:nvSpPr>
          <p:cNvPr id="9246" name="Line 29"/>
          <p:cNvSpPr>
            <a:spLocks noChangeShapeType="1"/>
          </p:cNvSpPr>
          <p:nvPr/>
        </p:nvSpPr>
        <p:spPr bwMode="auto">
          <a:xfrm>
            <a:off x="4356100" y="2349500"/>
            <a:ext cx="649288" cy="0"/>
          </a:xfrm>
          <a:prstGeom prst="line">
            <a:avLst/>
          </a:prstGeom>
          <a:noFill/>
          <a:ln w="9525">
            <a:solidFill>
              <a:schemeClr val="tx1"/>
            </a:solidFill>
            <a:round/>
            <a:headEnd type="triangle" w="med" len="med"/>
            <a:tailEnd type="triangle" w="med" len="med"/>
          </a:ln>
        </p:spPr>
        <p:txBody>
          <a:bodyPr/>
          <a:lstStyle/>
          <a:p>
            <a:endParaRPr lang="en-US"/>
          </a:p>
        </p:txBody>
      </p:sp>
      <p:sp>
        <p:nvSpPr>
          <p:cNvPr id="9247" name="Text Box 30"/>
          <p:cNvSpPr txBox="1">
            <a:spLocks noChangeArrowheads="1"/>
          </p:cNvSpPr>
          <p:nvPr/>
        </p:nvSpPr>
        <p:spPr bwMode="auto">
          <a:xfrm>
            <a:off x="5364163" y="2060575"/>
            <a:ext cx="1042987" cy="396875"/>
          </a:xfrm>
          <a:prstGeom prst="rect">
            <a:avLst/>
          </a:prstGeom>
          <a:noFill/>
          <a:ln w="9525">
            <a:noFill/>
            <a:miter lim="800000"/>
            <a:headEnd/>
            <a:tailEnd/>
          </a:ln>
          <a:effectLst>
            <a:prstShdw prst="shdw17" dist="17961" dir="2700000">
              <a:srgbClr val="999999">
                <a:alpha val="50000"/>
              </a:srgbClr>
            </a:prstShdw>
          </a:effectLst>
        </p:spPr>
        <p:txBody>
          <a:bodyPr wrap="none">
            <a:spAutoFit/>
          </a:bodyPr>
          <a:lstStyle/>
          <a:p>
            <a:r>
              <a:rPr lang="en-GB" altLang="ko-KR" sz="1000">
                <a:latin typeface="Verdana" pitchFamily="34" charset="0"/>
                <a:ea typeface="ＭＳ Ｐゴシック" charset="-128"/>
              </a:rPr>
              <a:t>Core network</a:t>
            </a:r>
          </a:p>
          <a:p>
            <a:r>
              <a:rPr lang="en-GB" altLang="ko-KR" sz="1000">
                <a:latin typeface="Verdana" pitchFamily="34" charset="0"/>
                <a:ea typeface="ＭＳ Ｐゴシック" charset="-128"/>
              </a:rPr>
              <a:t>e.g. Internet</a:t>
            </a:r>
          </a:p>
        </p:txBody>
      </p:sp>
      <p:sp>
        <p:nvSpPr>
          <p:cNvPr id="9248" name="Rectangle 31"/>
          <p:cNvSpPr>
            <a:spLocks noChangeArrowheads="1"/>
          </p:cNvSpPr>
          <p:nvPr/>
        </p:nvSpPr>
        <p:spPr bwMode="auto">
          <a:xfrm>
            <a:off x="3635375" y="2205038"/>
            <a:ext cx="647700" cy="287337"/>
          </a:xfrm>
          <a:prstGeom prst="rect">
            <a:avLst/>
          </a:prstGeom>
          <a:solidFill>
            <a:schemeClr val="bg2"/>
          </a:solidFill>
          <a:ln w="9525">
            <a:noFill/>
            <a:miter lim="800000"/>
            <a:headEnd/>
            <a:tailEnd/>
          </a:ln>
        </p:spPr>
        <p:txBody>
          <a:bodyPr wrap="none" anchor="ctr"/>
          <a:lstStyle/>
          <a:p>
            <a:r>
              <a:rPr lang="en-GB" altLang="ko-KR" sz="900">
                <a:latin typeface="Verdana" pitchFamily="34" charset="0"/>
                <a:ea typeface="ＭＳ Ｐゴシック" charset="-128"/>
              </a:rPr>
              <a:t>Gateway</a:t>
            </a:r>
          </a:p>
        </p:txBody>
      </p:sp>
      <p:sp>
        <p:nvSpPr>
          <p:cNvPr id="9249" name="Line 32"/>
          <p:cNvSpPr>
            <a:spLocks noChangeShapeType="1"/>
          </p:cNvSpPr>
          <p:nvPr/>
        </p:nvSpPr>
        <p:spPr bwMode="auto">
          <a:xfrm flipV="1">
            <a:off x="6804025" y="1916113"/>
            <a:ext cx="576263" cy="217487"/>
          </a:xfrm>
          <a:prstGeom prst="line">
            <a:avLst/>
          </a:prstGeom>
          <a:noFill/>
          <a:ln w="9525">
            <a:solidFill>
              <a:schemeClr val="tx1"/>
            </a:solidFill>
            <a:round/>
            <a:headEnd type="triangle" w="med" len="med"/>
            <a:tailEnd type="triangle" w="med" len="med"/>
          </a:ln>
        </p:spPr>
        <p:txBody>
          <a:bodyPr/>
          <a:lstStyle/>
          <a:p>
            <a:endParaRPr lang="en-US"/>
          </a:p>
        </p:txBody>
      </p:sp>
      <p:sp>
        <p:nvSpPr>
          <p:cNvPr id="9250" name="Line 33"/>
          <p:cNvSpPr>
            <a:spLocks noChangeShapeType="1"/>
          </p:cNvSpPr>
          <p:nvPr/>
        </p:nvSpPr>
        <p:spPr bwMode="auto">
          <a:xfrm>
            <a:off x="6804025" y="2351088"/>
            <a:ext cx="576263" cy="141287"/>
          </a:xfrm>
          <a:prstGeom prst="line">
            <a:avLst/>
          </a:prstGeom>
          <a:noFill/>
          <a:ln w="9525">
            <a:solidFill>
              <a:schemeClr val="tx1"/>
            </a:solidFill>
            <a:round/>
            <a:headEnd type="triangle" w="med" len="med"/>
            <a:tailEnd type="triangle" w="med" len="med"/>
          </a:ln>
        </p:spPr>
        <p:txBody>
          <a:bodyPr/>
          <a:lstStyle/>
          <a:p>
            <a:endParaRPr lang="en-US"/>
          </a:p>
        </p:txBody>
      </p:sp>
      <p:pic>
        <p:nvPicPr>
          <p:cNvPr id="9251" name="Picture 34" descr="#"/>
          <p:cNvPicPr>
            <a:picLocks noChangeAspect="1" noChangeArrowheads="1"/>
          </p:cNvPicPr>
          <p:nvPr/>
        </p:nvPicPr>
        <p:blipFill>
          <a:blip r:embed="rId8"/>
          <a:srcRect/>
          <a:stretch>
            <a:fillRect/>
          </a:stretch>
        </p:blipFill>
        <p:spPr bwMode="auto">
          <a:xfrm>
            <a:off x="7451725" y="1412875"/>
            <a:ext cx="641350" cy="641350"/>
          </a:xfrm>
          <a:prstGeom prst="rect">
            <a:avLst/>
          </a:prstGeom>
          <a:noFill/>
          <a:ln w="9525">
            <a:noFill/>
            <a:miter lim="800000"/>
            <a:headEnd/>
            <a:tailEnd/>
          </a:ln>
        </p:spPr>
      </p:pic>
      <p:grpSp>
        <p:nvGrpSpPr>
          <p:cNvPr id="2" name="Group 35"/>
          <p:cNvGrpSpPr>
            <a:grpSpLocks/>
          </p:cNvGrpSpPr>
          <p:nvPr/>
        </p:nvGrpSpPr>
        <p:grpSpPr bwMode="auto">
          <a:xfrm>
            <a:off x="7524750" y="2420938"/>
            <a:ext cx="752475" cy="936625"/>
            <a:chOff x="4422" y="2659"/>
            <a:chExt cx="565" cy="726"/>
          </a:xfrm>
        </p:grpSpPr>
        <p:pic>
          <p:nvPicPr>
            <p:cNvPr id="9256" name="Picture 36" descr="#"/>
            <p:cNvPicPr>
              <a:picLocks noChangeAspect="1" noChangeArrowheads="1"/>
            </p:cNvPicPr>
            <p:nvPr/>
          </p:nvPicPr>
          <p:blipFill>
            <a:blip r:embed="rId9"/>
            <a:srcRect/>
            <a:stretch>
              <a:fillRect/>
            </a:stretch>
          </p:blipFill>
          <p:spPr bwMode="auto">
            <a:xfrm>
              <a:off x="4422" y="2659"/>
              <a:ext cx="565" cy="726"/>
            </a:xfrm>
            <a:prstGeom prst="rect">
              <a:avLst/>
            </a:prstGeom>
            <a:noFill/>
            <a:ln w="9525">
              <a:noFill/>
              <a:miter lim="800000"/>
              <a:headEnd/>
              <a:tailEnd/>
            </a:ln>
          </p:spPr>
        </p:pic>
        <p:pic>
          <p:nvPicPr>
            <p:cNvPr id="9257" name="Picture 37" descr="#"/>
            <p:cNvPicPr>
              <a:picLocks noChangeAspect="1" noChangeArrowheads="1"/>
            </p:cNvPicPr>
            <p:nvPr/>
          </p:nvPicPr>
          <p:blipFill>
            <a:blip r:embed="rId10"/>
            <a:srcRect/>
            <a:stretch>
              <a:fillRect/>
            </a:stretch>
          </p:blipFill>
          <p:spPr bwMode="auto">
            <a:xfrm>
              <a:off x="4649" y="2795"/>
              <a:ext cx="217" cy="227"/>
            </a:xfrm>
            <a:prstGeom prst="rect">
              <a:avLst/>
            </a:prstGeom>
            <a:noFill/>
            <a:ln w="9525">
              <a:noFill/>
              <a:miter lim="800000"/>
              <a:headEnd/>
              <a:tailEnd/>
            </a:ln>
          </p:spPr>
        </p:pic>
      </p:grpSp>
      <p:sp>
        <p:nvSpPr>
          <p:cNvPr id="9253" name="Text Box 38"/>
          <p:cNvSpPr txBox="1">
            <a:spLocks noChangeArrowheads="1"/>
          </p:cNvSpPr>
          <p:nvPr/>
        </p:nvSpPr>
        <p:spPr bwMode="auto">
          <a:xfrm>
            <a:off x="8101013" y="1628775"/>
            <a:ext cx="760412" cy="244475"/>
          </a:xfrm>
          <a:prstGeom prst="rect">
            <a:avLst/>
          </a:prstGeom>
          <a:noFill/>
          <a:ln w="9525">
            <a:noFill/>
            <a:miter lim="800000"/>
            <a:headEnd/>
            <a:tailEnd/>
          </a:ln>
          <a:effectLst>
            <a:prstShdw prst="shdw17" dist="17961" dir="2700000">
              <a:srgbClr val="999999">
                <a:alpha val="50000"/>
              </a:srgbClr>
            </a:prstShdw>
          </a:effectLst>
        </p:spPr>
        <p:txBody>
          <a:bodyPr wrap="none">
            <a:spAutoFit/>
          </a:bodyPr>
          <a:lstStyle/>
          <a:p>
            <a:r>
              <a:rPr lang="en-GB" altLang="ko-KR" sz="1000" dirty="0">
                <a:latin typeface="Verdana" pitchFamily="34" charset="0"/>
                <a:ea typeface="ＭＳ Ｐゴシック" charset="-128"/>
              </a:rPr>
              <a:t>End-user</a:t>
            </a:r>
          </a:p>
        </p:txBody>
      </p:sp>
      <p:sp>
        <p:nvSpPr>
          <p:cNvPr id="9254" name="Text Box 39"/>
          <p:cNvSpPr txBox="1">
            <a:spLocks noChangeArrowheads="1"/>
          </p:cNvSpPr>
          <p:nvPr/>
        </p:nvSpPr>
        <p:spPr bwMode="auto">
          <a:xfrm>
            <a:off x="7451725" y="3357563"/>
            <a:ext cx="1376363" cy="244475"/>
          </a:xfrm>
          <a:prstGeom prst="rect">
            <a:avLst/>
          </a:prstGeom>
          <a:noFill/>
          <a:ln w="9525">
            <a:noFill/>
            <a:miter lim="800000"/>
            <a:headEnd/>
            <a:tailEnd/>
          </a:ln>
          <a:effectLst>
            <a:prstShdw prst="shdw17" dist="17961" dir="2700000">
              <a:srgbClr val="999999">
                <a:alpha val="50000"/>
              </a:srgbClr>
            </a:prstShdw>
          </a:effectLst>
        </p:spPr>
        <p:txBody>
          <a:bodyPr wrap="none">
            <a:spAutoFit/>
          </a:bodyPr>
          <a:lstStyle/>
          <a:p>
            <a:r>
              <a:rPr lang="en-GB" altLang="ko-KR" sz="1000">
                <a:latin typeface="Verdana" pitchFamily="34" charset="0"/>
                <a:ea typeface="ＭＳ Ｐゴシック" charset="-128"/>
              </a:rPr>
              <a:t>Computer services</a:t>
            </a:r>
          </a:p>
        </p:txBody>
      </p:sp>
      <p:sp>
        <p:nvSpPr>
          <p:cNvPr id="9255" name="Text Box 40"/>
          <p:cNvSpPr txBox="1">
            <a:spLocks noChangeArrowheads="1"/>
          </p:cNvSpPr>
          <p:nvPr/>
        </p:nvSpPr>
        <p:spPr bwMode="auto">
          <a:xfrm>
            <a:off x="250825" y="5229225"/>
            <a:ext cx="7513638" cy="611188"/>
          </a:xfrm>
          <a:prstGeom prst="rect">
            <a:avLst/>
          </a:prstGeom>
          <a:noFill/>
          <a:ln w="9525">
            <a:noFill/>
            <a:miter lim="800000"/>
            <a:headEnd/>
            <a:tailEnd/>
          </a:ln>
          <a:effectLst>
            <a:prstShdw prst="shdw17" dist="17961" dir="2700000">
              <a:srgbClr val="999999">
                <a:alpha val="50000"/>
              </a:srgbClr>
            </a:prstShdw>
          </a:effectLst>
        </p:spPr>
        <p:txBody>
          <a:bodyPr wrap="none">
            <a:spAutoFit/>
          </a:bodyPr>
          <a:lstStyle/>
          <a:p>
            <a:pPr>
              <a:buFontTx/>
              <a:buChar char="-"/>
            </a:pPr>
            <a:r>
              <a:rPr lang="en-GB" altLang="ko-KR">
                <a:ea typeface="ＭＳ Ｐゴシック" charset="-128"/>
              </a:rPr>
              <a:t> </a:t>
            </a:r>
            <a:r>
              <a:rPr lang="en-GB" altLang="ko-KR" sz="1600">
                <a:ea typeface="ＭＳ Ｐゴシック" charset="-128"/>
              </a:rPr>
              <a:t>The networks typically run Low Power Devices</a:t>
            </a:r>
          </a:p>
          <a:p>
            <a:pPr>
              <a:buFontTx/>
              <a:buChar char="-"/>
            </a:pPr>
            <a:r>
              <a:rPr lang="en-GB" altLang="ko-KR" sz="1600">
                <a:ea typeface="ＭＳ Ｐゴシック" charset="-128"/>
              </a:rPr>
              <a:t> Consist of one or more sensors, could be different type of sensors (or actuators)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a:noFill/>
        </p:spPr>
        <p:txBody>
          <a:bodyPr/>
          <a:lstStyle/>
          <a:p>
            <a:fld id="{1292116F-3A8B-4561-A831-2D1657FEA4BB}" type="slidenum">
              <a:rPr lang="en-GB" altLang="ko-KR"/>
              <a:pPr/>
              <a:t>11</a:t>
            </a:fld>
            <a:endParaRPr lang="en-GB" altLang="ko-KR"/>
          </a:p>
        </p:txBody>
      </p:sp>
      <p:sp>
        <p:nvSpPr>
          <p:cNvPr id="10243" name="Rectangle 2"/>
          <p:cNvSpPr>
            <a:spLocks noGrp="1"/>
          </p:cNvSpPr>
          <p:nvPr>
            <p:ph type="title" idx="4294967295"/>
          </p:nvPr>
        </p:nvSpPr>
        <p:spPr>
          <a:xfrm>
            <a:off x="609600" y="228600"/>
            <a:ext cx="8153400" cy="990600"/>
          </a:xfrm>
          <a:prstGeom prst="rect">
            <a:avLst/>
          </a:prstGeom>
        </p:spPr>
        <p:txBody>
          <a:bodyPr/>
          <a:lstStyle/>
          <a:p>
            <a:r>
              <a:rPr lang="en-GB" altLang="ko-KR" sz="3200" smtClean="0">
                <a:solidFill>
                  <a:schemeClr val="tx2"/>
                </a:solidFill>
                <a:ea typeface="굴림" charset="-127"/>
              </a:rPr>
              <a:t>How are the networks changing?</a:t>
            </a:r>
          </a:p>
        </p:txBody>
      </p:sp>
      <p:sp>
        <p:nvSpPr>
          <p:cNvPr id="10244" name="Rectangle 3"/>
          <p:cNvSpPr>
            <a:spLocks noGrp="1"/>
          </p:cNvSpPr>
          <p:nvPr>
            <p:ph type="body" idx="4294967295"/>
          </p:nvPr>
        </p:nvSpPr>
        <p:spPr>
          <a:xfrm>
            <a:off x="611188" y="1555750"/>
            <a:ext cx="8075612" cy="4278313"/>
          </a:xfrm>
          <a:prstGeom prst="rect">
            <a:avLst/>
          </a:prstGeom>
        </p:spPr>
        <p:txBody>
          <a:bodyPr/>
          <a:lstStyle/>
          <a:p>
            <a:pPr marL="319088" indent="-319088"/>
            <a:r>
              <a:rPr lang="en-GB" altLang="ko-KR" sz="1900" smtClean="0">
                <a:ea typeface="굴림" charset="-127"/>
              </a:rPr>
              <a:t>Extensions</a:t>
            </a:r>
          </a:p>
          <a:p>
            <a:pPr marL="639763" lvl="1" indent="-273050"/>
            <a:r>
              <a:rPr lang="en-GB" altLang="ko-KR" sz="1700" smtClean="0">
                <a:ea typeface="굴림" charset="-127"/>
              </a:rPr>
              <a:t>More nodes, more connections, IPv6, 6LowPan,...</a:t>
            </a:r>
          </a:p>
          <a:p>
            <a:pPr marL="639763" lvl="1" indent="-273050"/>
            <a:r>
              <a:rPr lang="en-GB" altLang="ko-KR" sz="1700" smtClean="0">
                <a:ea typeface="굴림" charset="-127"/>
              </a:rPr>
              <a:t>Any </a:t>
            </a:r>
            <a:r>
              <a:rPr lang="en-GB" altLang="ko-KR" sz="1700" smtClean="0">
                <a:solidFill>
                  <a:srgbClr val="0066FF"/>
                </a:solidFill>
                <a:latin typeface="Comic Sans MS" pitchFamily="66" charset="0"/>
                <a:ea typeface="굴림" charset="-127"/>
              </a:rPr>
              <a:t>TIME</a:t>
            </a:r>
            <a:r>
              <a:rPr lang="en-GB" altLang="ko-KR" sz="1700" smtClean="0">
                <a:ea typeface="굴림" charset="-127"/>
              </a:rPr>
              <a:t>, Any </a:t>
            </a:r>
            <a:r>
              <a:rPr lang="en-GB" altLang="ko-KR" sz="1700" smtClean="0">
                <a:solidFill>
                  <a:srgbClr val="0066FF"/>
                </a:solidFill>
                <a:latin typeface="Comic Sans MS" pitchFamily="66" charset="0"/>
                <a:ea typeface="굴림" charset="-127"/>
              </a:rPr>
              <a:t>PLACE</a:t>
            </a:r>
            <a:r>
              <a:rPr lang="en-GB" altLang="ko-KR" sz="1700" smtClean="0">
                <a:ea typeface="굴림" charset="-127"/>
              </a:rPr>
              <a:t> </a:t>
            </a:r>
            <a:r>
              <a:rPr lang="en-GB" altLang="ko-KR" sz="1800" b="1" smtClean="0">
                <a:solidFill>
                  <a:srgbClr val="FF0000"/>
                </a:solidFill>
                <a:latin typeface="Comic Sans MS" pitchFamily="66" charset="0"/>
                <a:ea typeface="굴림" charset="-127"/>
              </a:rPr>
              <a:t>+</a:t>
            </a:r>
            <a:r>
              <a:rPr lang="en-GB" altLang="ko-KR" sz="1700" smtClean="0">
                <a:ea typeface="굴림" charset="-127"/>
              </a:rPr>
              <a:t> Any </a:t>
            </a:r>
            <a:r>
              <a:rPr lang="en-GB" altLang="ko-KR" sz="1700" smtClean="0">
                <a:solidFill>
                  <a:srgbClr val="0066FF"/>
                </a:solidFill>
                <a:latin typeface="Comic Sans MS" pitchFamily="66" charset="0"/>
                <a:ea typeface="굴림" charset="-127"/>
              </a:rPr>
              <a:t>THING</a:t>
            </a:r>
          </a:p>
          <a:p>
            <a:pPr marL="639763" lvl="1" indent="-273050"/>
            <a:r>
              <a:rPr lang="en-GB" altLang="ko-KR" sz="1700" smtClean="0">
                <a:ea typeface="굴림" charset="-127"/>
              </a:rPr>
              <a:t>M2M, IoT</a:t>
            </a:r>
          </a:p>
          <a:p>
            <a:pPr marL="914400" lvl="2"/>
            <a:r>
              <a:rPr lang="en-GB" altLang="ko-KR" sz="1500" smtClean="0">
                <a:ea typeface="굴림" charset="-127"/>
              </a:rPr>
              <a:t>Billions of interconnected devices,</a:t>
            </a:r>
          </a:p>
          <a:p>
            <a:pPr marL="914400" lvl="2"/>
            <a:r>
              <a:rPr lang="en-GB" altLang="ko-KR" sz="1500" smtClean="0">
                <a:ea typeface="굴림" charset="-127"/>
              </a:rPr>
              <a:t>Everybody connected.</a:t>
            </a:r>
          </a:p>
          <a:p>
            <a:pPr marL="319088" indent="-319088"/>
            <a:r>
              <a:rPr lang="en-GB" altLang="ko-KR" sz="1900" smtClean="0">
                <a:ea typeface="굴림" charset="-127"/>
              </a:rPr>
              <a:t>Expansions</a:t>
            </a:r>
          </a:p>
          <a:p>
            <a:pPr marL="639763" lvl="1" indent="-273050"/>
            <a:r>
              <a:rPr lang="en-GB" altLang="ko-KR" sz="1700" smtClean="0">
                <a:ea typeface="굴림" charset="-127"/>
              </a:rPr>
              <a:t>Broadband</a:t>
            </a:r>
          </a:p>
          <a:p>
            <a:pPr marL="319088" indent="-319088"/>
            <a:r>
              <a:rPr lang="en-GB" altLang="ko-KR" sz="1900" smtClean="0">
                <a:ea typeface="굴림" charset="-127"/>
              </a:rPr>
              <a:t>Enhancements</a:t>
            </a:r>
          </a:p>
          <a:p>
            <a:pPr marL="639763" lvl="1" indent="-273050"/>
            <a:r>
              <a:rPr lang="en-GB" altLang="ko-KR" sz="1700" smtClean="0">
                <a:ea typeface="굴림" charset="-127"/>
              </a:rPr>
              <a:t>Smart networks</a:t>
            </a:r>
          </a:p>
          <a:p>
            <a:pPr marL="639763" lvl="1" indent="-273050"/>
            <a:r>
              <a:rPr lang="en-GB" altLang="ko-KR" sz="1700" smtClean="0">
                <a:ea typeface="굴림" charset="-127"/>
              </a:rPr>
              <a:t>Data-centric and content-oriented networking </a:t>
            </a:r>
          </a:p>
          <a:p>
            <a:pPr marL="639763" lvl="1" indent="-273050"/>
            <a:r>
              <a:rPr lang="en-GB" altLang="ko-KR" sz="1700" smtClean="0">
                <a:ea typeface="굴림" charset="-127"/>
              </a:rPr>
              <a:t>Context-aware (autonomous) systems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idx="4294967295"/>
          </p:nvPr>
        </p:nvSpPr>
        <p:spPr>
          <a:xfrm>
            <a:off x="457200" y="-26988"/>
            <a:ext cx="8229600" cy="935038"/>
          </a:xfrm>
          <a:prstGeom prst="rect">
            <a:avLst/>
          </a:prstGeom>
          <a:solidFill>
            <a:schemeClr val="tx2">
              <a:lumMod val="60000"/>
              <a:lumOff val="40000"/>
            </a:schemeClr>
          </a:solidFill>
        </p:spPr>
        <p:txBody>
          <a:bodyPr anchor="b"/>
          <a:lstStyle/>
          <a:p>
            <a:r>
              <a:rPr lang="en-GB" altLang="ko-KR" smtClean="0">
                <a:ea typeface="굴림" charset="-127"/>
              </a:rPr>
              <a:t>Future Networks</a:t>
            </a:r>
          </a:p>
        </p:txBody>
      </p:sp>
      <p:grpSp>
        <p:nvGrpSpPr>
          <p:cNvPr id="2" name="Group 5"/>
          <p:cNvGrpSpPr>
            <a:grpSpLocks/>
          </p:cNvGrpSpPr>
          <p:nvPr/>
        </p:nvGrpSpPr>
        <p:grpSpPr bwMode="auto">
          <a:xfrm>
            <a:off x="609600" y="1295400"/>
            <a:ext cx="6934200" cy="5181600"/>
            <a:chOff x="612" y="1026"/>
            <a:chExt cx="4021" cy="3087"/>
          </a:xfrm>
        </p:grpSpPr>
        <p:pic>
          <p:nvPicPr>
            <p:cNvPr id="11271" name="Picture 3" descr="InternetofThings_L"/>
            <p:cNvPicPr>
              <a:picLocks noChangeAspect="1" noChangeArrowheads="1"/>
            </p:cNvPicPr>
            <p:nvPr/>
          </p:nvPicPr>
          <p:blipFill>
            <a:blip r:embed="rId3"/>
            <a:srcRect/>
            <a:stretch>
              <a:fillRect/>
            </a:stretch>
          </p:blipFill>
          <p:spPr bwMode="auto">
            <a:xfrm>
              <a:off x="793" y="1071"/>
              <a:ext cx="3840" cy="3042"/>
            </a:xfrm>
            <a:prstGeom prst="rect">
              <a:avLst/>
            </a:prstGeom>
            <a:noFill/>
            <a:ln w="9525">
              <a:noFill/>
              <a:miter lim="800000"/>
              <a:headEnd/>
              <a:tailEnd/>
            </a:ln>
          </p:spPr>
        </p:pic>
        <p:sp>
          <p:nvSpPr>
            <p:cNvPr id="11272" name="Rectangle 4"/>
            <p:cNvSpPr>
              <a:spLocks noChangeArrowheads="1"/>
            </p:cNvSpPr>
            <p:nvPr/>
          </p:nvSpPr>
          <p:spPr bwMode="auto">
            <a:xfrm>
              <a:off x="612" y="1026"/>
              <a:ext cx="2223" cy="272"/>
            </a:xfrm>
            <a:prstGeom prst="rect">
              <a:avLst/>
            </a:prstGeom>
            <a:solidFill>
              <a:schemeClr val="bg1"/>
            </a:solidFill>
            <a:ln w="9525" algn="ctr">
              <a:noFill/>
              <a:miter lim="800000"/>
              <a:headEnd/>
              <a:tailEnd/>
            </a:ln>
          </p:spPr>
          <p:txBody>
            <a:bodyPr wrap="none" anchor="ctr"/>
            <a:lstStyle/>
            <a:p>
              <a:pPr algn="ctr"/>
              <a:endParaRPr lang="ko-KR" altLang="ko-KR" sz="2400">
                <a:latin typeface="Tahoma" pitchFamily="34" charset="0"/>
                <a:ea typeface="굴림" charset="-127"/>
              </a:endParaRPr>
            </a:p>
          </p:txBody>
        </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p:cNvSpPr>
          <p:nvPr>
            <p:ph type="title" idx="4294967295"/>
          </p:nvPr>
        </p:nvSpPr>
        <p:spPr>
          <a:xfrm>
            <a:off x="457200" y="-26988"/>
            <a:ext cx="8229600" cy="1143001"/>
          </a:xfrm>
          <a:prstGeom prst="rect">
            <a:avLst/>
          </a:prstGeom>
        </p:spPr>
        <p:txBody>
          <a:bodyPr/>
          <a:lstStyle/>
          <a:p>
            <a:r>
              <a:rPr lang="en-US" altLang="ko-KR" sz="3200" smtClean="0">
                <a:solidFill>
                  <a:schemeClr val="tx2"/>
                </a:solidFill>
                <a:ea typeface="굴림" charset="-127"/>
              </a:rPr>
              <a:t>“Thing” connected to the internet</a:t>
            </a:r>
          </a:p>
        </p:txBody>
      </p:sp>
      <p:pic>
        <p:nvPicPr>
          <p:cNvPr id="12293" name="Picture 5" descr="IoT_things"/>
          <p:cNvPicPr>
            <a:picLocks noChangeAspect="1" noChangeArrowheads="1"/>
          </p:cNvPicPr>
          <p:nvPr/>
        </p:nvPicPr>
        <p:blipFill>
          <a:blip r:embed="rId3"/>
          <a:srcRect/>
          <a:stretch>
            <a:fillRect/>
          </a:stretch>
        </p:blipFill>
        <p:spPr bwMode="auto">
          <a:xfrm>
            <a:off x="749300" y="1295400"/>
            <a:ext cx="7643813" cy="4267200"/>
          </a:xfrm>
          <a:prstGeom prst="rect">
            <a:avLst/>
          </a:prstGeom>
          <a:noFill/>
          <a:ln w="9525">
            <a:noFill/>
            <a:miter lim="800000"/>
            <a:headEnd/>
            <a:tailEnd/>
          </a:ln>
        </p:spPr>
      </p:pic>
      <p:sp>
        <p:nvSpPr>
          <p:cNvPr id="12294" name="Text Box 6"/>
          <p:cNvSpPr txBox="1">
            <a:spLocks noChangeArrowheads="1"/>
          </p:cNvSpPr>
          <p:nvPr/>
        </p:nvSpPr>
        <p:spPr bwMode="auto">
          <a:xfrm>
            <a:off x="685800" y="6172200"/>
            <a:ext cx="1492250" cy="230188"/>
          </a:xfrm>
          <a:prstGeom prst="rect">
            <a:avLst/>
          </a:prstGeom>
          <a:noFill/>
          <a:ln w="9525" algn="ctr">
            <a:noFill/>
            <a:miter lim="800000"/>
            <a:headEnd/>
            <a:tailEnd/>
          </a:ln>
        </p:spPr>
        <p:txBody>
          <a:bodyPr wrap="none">
            <a:spAutoFit/>
          </a:bodyPr>
          <a:lstStyle/>
          <a:p>
            <a:pPr eaLnBrk="0" hangingPunct="0"/>
            <a:r>
              <a:rPr lang="en-US" altLang="ko-KR" sz="900" dirty="0">
                <a:ea typeface="굴림" charset="-127"/>
              </a:rPr>
              <a:t>Image Courtesy: : CISCO</a:t>
            </a:r>
          </a:p>
        </p:txBody>
      </p:sp>
      <p:pic>
        <p:nvPicPr>
          <p:cNvPr id="12295" name="Picture 7" descr="source"/>
          <p:cNvPicPr>
            <a:picLocks noChangeAspect="1" noChangeArrowheads="1"/>
          </p:cNvPicPr>
          <p:nvPr/>
        </p:nvPicPr>
        <p:blipFill>
          <a:blip r:embed="rId4"/>
          <a:srcRect/>
          <a:stretch>
            <a:fillRect/>
          </a:stretch>
        </p:blipFill>
        <p:spPr bwMode="auto">
          <a:xfrm>
            <a:off x="685800" y="5638800"/>
            <a:ext cx="7696200" cy="53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B7038A-3EED-486A-9ADB-0DF6EDEB1F6A}" type="slidenum">
              <a:rPr lang="en-GB" altLang="ko-KR" smtClean="0"/>
              <a:pPr/>
              <a:t>14</a:t>
            </a:fld>
            <a:endParaRPr lang="en-GB" altLang="ko-KR" dirty="0"/>
          </a:p>
        </p:txBody>
      </p:sp>
      <p:sp>
        <p:nvSpPr>
          <p:cNvPr id="3" name="TextBox 2"/>
          <p:cNvSpPr txBox="1"/>
          <p:nvPr/>
        </p:nvSpPr>
        <p:spPr>
          <a:xfrm>
            <a:off x="952500" y="977900"/>
            <a:ext cx="3378200" cy="769441"/>
          </a:xfrm>
          <a:prstGeom prst="rect">
            <a:avLst/>
          </a:prstGeom>
          <a:noFill/>
        </p:spPr>
        <p:txBody>
          <a:bodyPr wrap="square" rtlCol="0">
            <a:spAutoFit/>
          </a:bodyPr>
          <a:lstStyle/>
          <a:p>
            <a:r>
              <a:rPr lang="en-US" b="1" dirty="0" err="1" smtClean="0"/>
              <a:t>IoT</a:t>
            </a:r>
            <a:endParaRPr lang="en-US" b="1" dirty="0"/>
          </a:p>
        </p:txBody>
      </p:sp>
      <p:sp>
        <p:nvSpPr>
          <p:cNvPr id="4" name="TextBox 3"/>
          <p:cNvSpPr txBox="1"/>
          <p:nvPr/>
        </p:nvSpPr>
        <p:spPr>
          <a:xfrm>
            <a:off x="1079500" y="3111500"/>
            <a:ext cx="3378200" cy="769441"/>
          </a:xfrm>
          <a:prstGeom prst="rect">
            <a:avLst/>
          </a:prstGeom>
          <a:noFill/>
        </p:spPr>
        <p:txBody>
          <a:bodyPr wrap="square" rtlCol="0">
            <a:spAutoFit/>
          </a:bodyPr>
          <a:lstStyle/>
          <a:p>
            <a:r>
              <a:rPr lang="en-US" b="1" dirty="0" err="1" smtClean="0"/>
              <a:t>IoTs</a:t>
            </a:r>
            <a:endParaRPr lang="en-US" b="1" dirty="0"/>
          </a:p>
        </p:txBody>
      </p:sp>
      <p:sp>
        <p:nvSpPr>
          <p:cNvPr id="5" name="TextBox 4"/>
          <p:cNvSpPr txBox="1"/>
          <p:nvPr/>
        </p:nvSpPr>
        <p:spPr>
          <a:xfrm>
            <a:off x="5473700" y="1739900"/>
            <a:ext cx="3378200" cy="769441"/>
          </a:xfrm>
          <a:prstGeom prst="rect">
            <a:avLst/>
          </a:prstGeom>
          <a:noFill/>
        </p:spPr>
        <p:txBody>
          <a:bodyPr wrap="square" rtlCol="0">
            <a:spAutoFit/>
          </a:bodyPr>
          <a:lstStyle/>
          <a:p>
            <a:r>
              <a:rPr lang="en-US" b="1" dirty="0" err="1" smtClean="0"/>
              <a:t>IoTa</a:t>
            </a:r>
            <a:endParaRPr lang="en-US" b="1" dirty="0"/>
          </a:p>
        </p:txBody>
      </p:sp>
      <p:sp>
        <p:nvSpPr>
          <p:cNvPr id="6" name="TextBox 5"/>
          <p:cNvSpPr txBox="1"/>
          <p:nvPr/>
        </p:nvSpPr>
        <p:spPr>
          <a:xfrm>
            <a:off x="3289300" y="2730500"/>
            <a:ext cx="3378200" cy="769441"/>
          </a:xfrm>
          <a:prstGeom prst="rect">
            <a:avLst/>
          </a:prstGeom>
          <a:noFill/>
        </p:spPr>
        <p:txBody>
          <a:bodyPr wrap="square" rtlCol="0">
            <a:spAutoFit/>
          </a:bodyPr>
          <a:lstStyle/>
          <a:p>
            <a:r>
              <a:rPr lang="en-US" b="1" dirty="0" err="1" smtClean="0"/>
              <a:t>IoTi</a:t>
            </a:r>
            <a:endParaRPr lang="en-US" b="1" dirty="0"/>
          </a:p>
        </p:txBody>
      </p:sp>
      <p:sp>
        <p:nvSpPr>
          <p:cNvPr id="7" name="TextBox 6"/>
          <p:cNvSpPr txBox="1"/>
          <p:nvPr/>
        </p:nvSpPr>
        <p:spPr>
          <a:xfrm>
            <a:off x="4483100" y="4381500"/>
            <a:ext cx="3378200" cy="769441"/>
          </a:xfrm>
          <a:prstGeom prst="rect">
            <a:avLst/>
          </a:prstGeom>
          <a:noFill/>
        </p:spPr>
        <p:txBody>
          <a:bodyPr wrap="square" rtlCol="0">
            <a:spAutoFit/>
          </a:bodyPr>
          <a:lstStyle/>
          <a:p>
            <a:r>
              <a:rPr lang="en-US" b="1" dirty="0" err="1" smtClean="0"/>
              <a:t>IoTp</a:t>
            </a:r>
            <a:endParaRPr lang="en-US" b="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Internet of Things (IoT)</a:t>
            </a:r>
          </a:p>
        </p:txBody>
      </p:sp>
      <p:sp>
        <p:nvSpPr>
          <p:cNvPr id="13315" name="Content Placeholder 2"/>
          <p:cNvSpPr>
            <a:spLocks noGrp="1"/>
          </p:cNvSpPr>
          <p:nvPr>
            <p:ph idx="1"/>
          </p:nvPr>
        </p:nvSpPr>
        <p:spPr/>
        <p:txBody>
          <a:bodyPr/>
          <a:lstStyle/>
          <a:p>
            <a:r>
              <a:rPr lang="en-GB" altLang="ko-KR" sz="2400" dirty="0" smtClean="0">
                <a:ea typeface="굴림" charset="-127"/>
              </a:rPr>
              <a:t>Extending the current Internet and providing connection, communication, and inter-networking between devices and physical objects, or "Things," is a growing trend that is often referred to as the </a:t>
            </a:r>
            <a:r>
              <a:rPr lang="en-GB" altLang="ko-KR" sz="2400" i="1" dirty="0" smtClean="0">
                <a:solidFill>
                  <a:srgbClr val="0000FF"/>
                </a:solidFill>
                <a:ea typeface="굴림" charset="-127"/>
              </a:rPr>
              <a:t>Internet of Things</a:t>
            </a:r>
            <a:r>
              <a:rPr lang="en-GB" altLang="ko-KR" sz="2400" dirty="0" smtClean="0">
                <a:ea typeface="굴림" charset="-127"/>
              </a:rPr>
              <a:t>. </a:t>
            </a:r>
            <a:br>
              <a:rPr lang="en-GB" altLang="ko-KR" sz="2400" dirty="0" smtClean="0">
                <a:ea typeface="굴림" charset="-127"/>
              </a:rPr>
            </a:br>
            <a:endParaRPr lang="en-GB" altLang="ko-KR" sz="2400" dirty="0" smtClean="0">
              <a:ea typeface="굴림" charset="-127"/>
            </a:endParaRPr>
          </a:p>
          <a:p>
            <a:r>
              <a:rPr lang="en-GB" altLang="ko-KR" sz="2400" dirty="0" smtClean="0">
                <a:ea typeface="굴림" charset="-127"/>
              </a:rPr>
              <a:t>“The technologies and solutions that enable integration of real world data and services into the current information networking technologies are often described under the umbrella term of the Internet of Things (</a:t>
            </a:r>
            <a:r>
              <a:rPr lang="en-GB" altLang="ko-KR" sz="2400" dirty="0" err="1" smtClean="0">
                <a:ea typeface="굴림" charset="-127"/>
              </a:rPr>
              <a:t>IoT</a:t>
            </a:r>
            <a:r>
              <a:rPr lang="en-GB" altLang="ko-KR" sz="2400" dirty="0" smtClean="0">
                <a:ea typeface="굴림" charset="-127"/>
              </a:rPr>
              <a:t>)”</a:t>
            </a:r>
          </a:p>
          <a:p>
            <a:endParaRPr lang="en-GB" altLang="ko-KR" sz="2400" dirty="0" smtClean="0">
              <a:ea typeface="굴림" charset="-127"/>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Why should I learn about IoT? </a:t>
            </a:r>
          </a:p>
        </p:txBody>
      </p:sp>
      <p:sp>
        <p:nvSpPr>
          <p:cNvPr id="14339" name="Content Placeholder 2"/>
          <p:cNvSpPr>
            <a:spLocks noGrp="1"/>
          </p:cNvSpPr>
          <p:nvPr>
            <p:ph idx="1"/>
          </p:nvPr>
        </p:nvSpPr>
        <p:spPr/>
        <p:txBody>
          <a:bodyPr/>
          <a:lstStyle/>
          <a:p>
            <a:r>
              <a:rPr lang="en-GB" altLang="ko-KR" smtClean="0">
                <a:ea typeface="굴림" charset="-127"/>
              </a:rPr>
              <a:t>Business trend</a:t>
            </a:r>
          </a:p>
          <a:p>
            <a:r>
              <a:rPr lang="en-GB" altLang="ko-KR" smtClean="0">
                <a:ea typeface="굴림" charset="-127"/>
              </a:rPr>
              <a:t>Emerging technologies</a:t>
            </a:r>
          </a:p>
          <a:p>
            <a:r>
              <a:rPr lang="en-GB" altLang="ko-KR" smtClean="0">
                <a:ea typeface="굴림" charset="-127"/>
              </a:rPr>
              <a:t>Growing IoT Services and Application</a:t>
            </a:r>
          </a:p>
        </p:txBody>
      </p:sp>
      <p:sp>
        <p:nvSpPr>
          <p:cNvPr id="14340" name="Slide Number Placeholder 3"/>
          <p:cNvSpPr>
            <a:spLocks noGrp="1"/>
          </p:cNvSpPr>
          <p:nvPr>
            <p:ph type="sldNum" sz="quarter" idx="12"/>
          </p:nvPr>
        </p:nvSpPr>
        <p:spPr>
          <a:noFill/>
        </p:spPr>
        <p:txBody>
          <a:bodyPr/>
          <a:lstStyle/>
          <a:p>
            <a:fld id="{95575E7B-69FA-4D9A-9B46-B885BC3614A3}" type="slidenum">
              <a:rPr lang="en-GB" altLang="ko-KR"/>
              <a:pPr/>
              <a:t>16</a:t>
            </a:fld>
            <a:endParaRPr lang="en-GB" altLang="ko-K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Opportunities</a:t>
            </a:r>
          </a:p>
        </p:txBody>
      </p:sp>
      <p:sp>
        <p:nvSpPr>
          <p:cNvPr id="15363" name="Slide Number Placeholder 3"/>
          <p:cNvSpPr>
            <a:spLocks noGrp="1"/>
          </p:cNvSpPr>
          <p:nvPr>
            <p:ph type="sldNum" sz="quarter" idx="12"/>
          </p:nvPr>
        </p:nvSpPr>
        <p:spPr>
          <a:noFill/>
        </p:spPr>
        <p:txBody>
          <a:bodyPr/>
          <a:lstStyle/>
          <a:p>
            <a:fld id="{38580222-F0E4-4C4A-84BF-19B356B4ED7F}" type="slidenum">
              <a:rPr lang="en-GB" altLang="ko-KR"/>
              <a:pPr/>
              <a:t>17</a:t>
            </a:fld>
            <a:endParaRPr lang="en-GB" altLang="ko-KR"/>
          </a:p>
        </p:txBody>
      </p:sp>
      <p:pic>
        <p:nvPicPr>
          <p:cNvPr id="15364" name="Picture 2" descr="http://blog.trentonsystems.com/wp-content/uploads/2013/07/Intel-Internet-of-Things-Infographic.jpg"/>
          <p:cNvPicPr>
            <a:picLocks noChangeAspect="1" noChangeArrowheads="1"/>
          </p:cNvPicPr>
          <p:nvPr/>
        </p:nvPicPr>
        <p:blipFill>
          <a:blip r:embed="rId2"/>
          <a:srcRect/>
          <a:stretch>
            <a:fillRect/>
          </a:stretch>
        </p:blipFill>
        <p:spPr bwMode="auto">
          <a:xfrm>
            <a:off x="12700" y="1065213"/>
            <a:ext cx="9131300" cy="5387975"/>
          </a:xfrm>
          <a:prstGeom prst="rect">
            <a:avLst/>
          </a:prstGeom>
          <a:noFill/>
          <a:ln w="9525">
            <a:noFill/>
            <a:miter lim="800000"/>
            <a:headEnd/>
            <a:tailEnd/>
          </a:ln>
        </p:spPr>
      </p:pic>
      <p:sp>
        <p:nvSpPr>
          <p:cNvPr id="15365" name="TextBox 4"/>
          <p:cNvSpPr txBox="1">
            <a:spLocks noChangeArrowheads="1"/>
          </p:cNvSpPr>
          <p:nvPr/>
        </p:nvSpPr>
        <p:spPr bwMode="auto">
          <a:xfrm>
            <a:off x="34925" y="6669088"/>
            <a:ext cx="4043363" cy="200025"/>
          </a:xfrm>
          <a:prstGeom prst="rect">
            <a:avLst/>
          </a:prstGeom>
          <a:noFill/>
          <a:ln w="9525">
            <a:noFill/>
            <a:miter lim="800000"/>
            <a:headEnd/>
            <a:tailEnd/>
          </a:ln>
        </p:spPr>
        <p:txBody>
          <a:bodyPr wrap="none">
            <a:spAutoFit/>
          </a:bodyPr>
          <a:lstStyle/>
          <a:p>
            <a:r>
              <a:rPr lang="en-GB" altLang="ko-KR" sz="700">
                <a:ea typeface="굴림" charset="-127"/>
              </a:rPr>
              <a:t>Source: http://blog.trentonsystems.com/internet-of-things-crosses-business-personal-boundaries/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Technology trend</a:t>
            </a:r>
          </a:p>
        </p:txBody>
      </p:sp>
      <p:sp>
        <p:nvSpPr>
          <p:cNvPr id="16387" name="Slide Number Placeholder 3"/>
          <p:cNvSpPr>
            <a:spLocks noGrp="1"/>
          </p:cNvSpPr>
          <p:nvPr>
            <p:ph type="sldNum" sz="quarter" idx="12"/>
          </p:nvPr>
        </p:nvSpPr>
        <p:spPr>
          <a:noFill/>
        </p:spPr>
        <p:txBody>
          <a:bodyPr/>
          <a:lstStyle/>
          <a:p>
            <a:fld id="{B43F78DE-D582-4B44-92E6-8016C4ED90D8}" type="slidenum">
              <a:rPr lang="en-GB" altLang="ko-KR"/>
              <a:pPr/>
              <a:t>18</a:t>
            </a:fld>
            <a:endParaRPr lang="en-GB" altLang="ko-KR"/>
          </a:p>
        </p:txBody>
      </p:sp>
      <p:pic>
        <p:nvPicPr>
          <p:cNvPr id="16388" name="Picture 4" descr="http://upload.wikimedia.org/wikipedia/commons/5/5a/Internet_of_Things.png"/>
          <p:cNvPicPr>
            <a:picLocks noChangeAspect="1" noChangeArrowheads="1"/>
          </p:cNvPicPr>
          <p:nvPr/>
        </p:nvPicPr>
        <p:blipFill>
          <a:blip r:embed="rId2"/>
          <a:srcRect/>
          <a:stretch>
            <a:fillRect/>
          </a:stretch>
        </p:blipFill>
        <p:spPr bwMode="auto">
          <a:xfrm>
            <a:off x="179388" y="1174750"/>
            <a:ext cx="8424862" cy="5133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6987"/>
            <a:ext cx="8229600" cy="890588"/>
          </a:xfrm>
          <a:solidFill>
            <a:schemeClr val="tx2">
              <a:lumMod val="60000"/>
              <a:lumOff val="40000"/>
            </a:schemeClr>
          </a:solidFill>
        </p:spPr>
        <p:txBody>
          <a:bodyPr/>
          <a:lstStyle/>
          <a:p>
            <a:r>
              <a:rPr lang="en-GB" altLang="ko-KR" smtClean="0">
                <a:ea typeface="굴림" charset="-127"/>
              </a:rPr>
              <a:t>Market growth</a:t>
            </a:r>
          </a:p>
        </p:txBody>
      </p:sp>
      <p:sp>
        <p:nvSpPr>
          <p:cNvPr id="17411" name="Content Placeholder 2"/>
          <p:cNvSpPr>
            <a:spLocks noGrp="1"/>
          </p:cNvSpPr>
          <p:nvPr>
            <p:ph idx="1"/>
          </p:nvPr>
        </p:nvSpPr>
        <p:spPr/>
        <p:txBody>
          <a:bodyPr/>
          <a:lstStyle/>
          <a:p>
            <a:r>
              <a:rPr lang="en-GB" altLang="ko-KR" sz="1800" smtClean="0">
                <a:ea typeface="굴림" charset="-127"/>
              </a:rPr>
              <a:t>“According to a study conducted by Frost &amp; Sullivan in 2011, the global RFID market of </a:t>
            </a:r>
            <a:r>
              <a:rPr lang="en-GB" altLang="ko-KR" sz="1800" smtClean="0">
                <a:solidFill>
                  <a:srgbClr val="0000FF"/>
                </a:solidFill>
                <a:ea typeface="굴림" charset="-127"/>
              </a:rPr>
              <a:t>$3 billion to $4 billion </a:t>
            </a:r>
            <a:r>
              <a:rPr lang="en-GB" altLang="ko-KR" sz="1800" smtClean="0">
                <a:ea typeface="굴림" charset="-127"/>
              </a:rPr>
              <a:t>(in 2009) will grow by twelve percent per year through 2016 and reach a volume of approximately </a:t>
            </a:r>
            <a:r>
              <a:rPr lang="en-GB" altLang="ko-KR" sz="1800" smtClean="0">
                <a:solidFill>
                  <a:srgbClr val="0000FF"/>
                </a:solidFill>
                <a:ea typeface="굴림" charset="-127"/>
              </a:rPr>
              <a:t>$6.5 billion to almost $9 billion</a:t>
            </a:r>
            <a:r>
              <a:rPr lang="en-GB" altLang="ko-KR" sz="1800" smtClean="0">
                <a:ea typeface="굴림" charset="-127"/>
              </a:rPr>
              <a:t>.”</a:t>
            </a:r>
          </a:p>
          <a:p>
            <a:r>
              <a:rPr lang="en-GB" altLang="ko-KR" sz="1800" smtClean="0">
                <a:ea typeface="굴림" charset="-127"/>
              </a:rPr>
              <a:t>80 percent of all households in the European Union are expected to have intelligent power meters by 2020. </a:t>
            </a:r>
          </a:p>
          <a:p>
            <a:r>
              <a:rPr lang="en-GB" altLang="ko-KR" sz="1800" smtClean="0">
                <a:ea typeface="굴림" charset="-127"/>
              </a:rPr>
              <a:t>A building’s energy management can then be monitored and administered remotely via a smartphone or a PC. Market experts predict that this global market, which represented $5.3 billion in 2010. </a:t>
            </a:r>
          </a:p>
          <a:p>
            <a:r>
              <a:rPr lang="en-GB" altLang="ko-KR" sz="1800" smtClean="0">
                <a:ea typeface="굴림" charset="-127"/>
              </a:rPr>
              <a:t>In February 2012 the Chinese government therefore decided to set up a fund of </a:t>
            </a:r>
            <a:r>
              <a:rPr lang="en-GB" altLang="ko-KR" sz="1800" smtClean="0">
                <a:solidFill>
                  <a:srgbClr val="0000FF"/>
                </a:solidFill>
                <a:ea typeface="굴림" charset="-127"/>
              </a:rPr>
              <a:t>approximately $775 million to support this field </a:t>
            </a:r>
            <a:r>
              <a:rPr lang="en-GB" altLang="ko-KR" sz="1800" smtClean="0">
                <a:ea typeface="굴림" charset="-127"/>
              </a:rPr>
              <a:t>in the next five years. </a:t>
            </a:r>
            <a:r>
              <a:rPr lang="en-GB" altLang="ko-KR" sz="1800" smtClean="0">
                <a:solidFill>
                  <a:srgbClr val="0000FF"/>
                </a:solidFill>
                <a:ea typeface="굴림" charset="-127"/>
              </a:rPr>
              <a:t>It will grow to $11 billion by 2015</a:t>
            </a:r>
            <a:r>
              <a:rPr lang="en-GB" altLang="ko-KR" sz="1800" smtClean="0">
                <a:ea typeface="굴림" charset="-127"/>
              </a:rPr>
              <a:t>.</a:t>
            </a:r>
          </a:p>
          <a:p>
            <a:pPr lvl="1"/>
            <a:r>
              <a:rPr lang="en-GB" altLang="ko-KR" sz="1800" smtClean="0">
                <a:ea typeface="굴림" charset="-127"/>
              </a:rPr>
              <a:t>This sector is expected </a:t>
            </a:r>
            <a:r>
              <a:rPr lang="en-GB" altLang="ko-KR" sz="1800" smtClean="0">
                <a:solidFill>
                  <a:srgbClr val="0000FF"/>
                </a:solidFill>
                <a:ea typeface="굴림" charset="-127"/>
              </a:rPr>
              <a:t>to grow to $116 billion by 2015</a:t>
            </a:r>
            <a:r>
              <a:rPr lang="en-GB" altLang="ko-KR" sz="1800" smtClean="0">
                <a:ea typeface="굴림" charset="-127"/>
              </a:rPr>
              <a:t>, according to a report published by the Xinhua News Agency in late 2010.</a:t>
            </a:r>
          </a:p>
        </p:txBody>
      </p:sp>
      <p:sp>
        <p:nvSpPr>
          <p:cNvPr id="17412" name="Slide Number Placeholder 3"/>
          <p:cNvSpPr>
            <a:spLocks noGrp="1"/>
          </p:cNvSpPr>
          <p:nvPr>
            <p:ph type="sldNum" sz="quarter" idx="12"/>
          </p:nvPr>
        </p:nvSpPr>
        <p:spPr>
          <a:noFill/>
        </p:spPr>
        <p:txBody>
          <a:bodyPr/>
          <a:lstStyle/>
          <a:p>
            <a:fld id="{5F65CEC1-FB1E-4928-BC21-259263619160}" type="slidenum">
              <a:rPr lang="en-GB" altLang="ko-KR"/>
              <a:pPr/>
              <a:t>19</a:t>
            </a:fld>
            <a:endParaRPr lang="en-GB" altLang="ko-KR"/>
          </a:p>
        </p:txBody>
      </p:sp>
      <p:sp>
        <p:nvSpPr>
          <p:cNvPr id="17413" name="TextBox 4"/>
          <p:cNvSpPr txBox="1">
            <a:spLocks noChangeArrowheads="1"/>
          </p:cNvSpPr>
          <p:nvPr/>
        </p:nvSpPr>
        <p:spPr bwMode="auto">
          <a:xfrm>
            <a:off x="179388" y="6526213"/>
            <a:ext cx="7067550" cy="215900"/>
          </a:xfrm>
          <a:prstGeom prst="rect">
            <a:avLst/>
          </a:prstGeom>
          <a:noFill/>
          <a:ln w="9525">
            <a:noFill/>
            <a:miter lim="800000"/>
            <a:headEnd/>
            <a:tailEnd/>
          </a:ln>
        </p:spPr>
        <p:txBody>
          <a:bodyPr wrap="none">
            <a:spAutoFit/>
          </a:bodyPr>
          <a:lstStyle/>
          <a:p>
            <a:r>
              <a:rPr lang="en-GB" altLang="ko-KR" sz="800">
                <a:ea typeface="굴림" charset="-127"/>
              </a:rPr>
              <a:t>Source: Siemens, http://www.siemens.com/innovation/apps/pof_microsite/_pof-fall-2012/_html_en/facts-and-forecasts-growth-market-of-the-future.html</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728"/>
            <a:ext cx="8215337" cy="623416"/>
          </a:xfrm>
          <a:prstGeom prst="rect">
            <a:avLst/>
          </a:prstGeom>
        </p:spPr>
        <p:txBody>
          <a:bodyPr/>
          <a:lstStyle/>
          <a:p>
            <a:r>
              <a:rPr lang="en-US" altLang="ko-KR" sz="2800" dirty="0" smtClean="0"/>
              <a:t>Lectures</a:t>
            </a:r>
            <a:endParaRPr lang="ko-KR" altLang="en-US" sz="2000" dirty="0"/>
          </a:p>
        </p:txBody>
      </p:sp>
      <p:sp>
        <p:nvSpPr>
          <p:cNvPr id="3" name="내용 개체 틀 2"/>
          <p:cNvSpPr>
            <a:spLocks noGrp="1"/>
          </p:cNvSpPr>
          <p:nvPr>
            <p:ph idx="1"/>
          </p:nvPr>
        </p:nvSpPr>
        <p:spPr/>
        <p:txBody>
          <a:bodyPr>
            <a:normAutofit/>
          </a:bodyPr>
          <a:lstStyle/>
          <a:p>
            <a:pPr>
              <a:buFont typeface="Wingdings" panose="05000000000000000000" pitchFamily="2" charset="2"/>
              <a:buChar char="l"/>
            </a:pPr>
            <a:r>
              <a:rPr lang="en-US" altLang="ko-KR" sz="2400" dirty="0"/>
              <a:t>Location: </a:t>
            </a:r>
            <a:r>
              <a:rPr lang="en-US" altLang="ko-KR" sz="2400" dirty="0" smtClean="0"/>
              <a:t>F-10/F-4</a:t>
            </a:r>
            <a:endParaRPr lang="en-US" altLang="ko-KR" sz="2400" dirty="0" smtClean="0"/>
          </a:p>
          <a:p>
            <a:pPr>
              <a:buFont typeface="Wingdings" panose="05000000000000000000" pitchFamily="2" charset="2"/>
              <a:buChar char="l"/>
            </a:pPr>
            <a:r>
              <a:rPr lang="en-US" altLang="ko-KR" sz="2400" dirty="0" smtClean="0"/>
              <a:t>Lecture </a:t>
            </a:r>
            <a:r>
              <a:rPr lang="en-US" altLang="ko-KR" sz="2400" dirty="0" smtClean="0"/>
              <a:t>materials</a:t>
            </a:r>
          </a:p>
          <a:p>
            <a:pPr lvl="1">
              <a:buFont typeface="Wingdings" panose="05000000000000000000" pitchFamily="2" charset="2"/>
              <a:buChar char="Ø"/>
            </a:pPr>
            <a:r>
              <a:rPr lang="en-US" altLang="ko-KR" sz="2000" dirty="0" smtClean="0"/>
              <a:t>Lecture slides</a:t>
            </a:r>
          </a:p>
          <a:p>
            <a:pPr lvl="1">
              <a:buFont typeface="Wingdings" panose="05000000000000000000" pitchFamily="2" charset="2"/>
              <a:buChar char="Ø"/>
            </a:pPr>
            <a:r>
              <a:rPr lang="en-US" altLang="ko-KR" sz="2000" dirty="0" smtClean="0"/>
              <a:t>YouTube videos</a:t>
            </a:r>
          </a:p>
          <a:p>
            <a:pPr lvl="1">
              <a:buFont typeface="Wingdings" panose="05000000000000000000" pitchFamily="2" charset="2"/>
              <a:buChar char="Ø"/>
            </a:pPr>
            <a:r>
              <a:rPr lang="en-US" altLang="ko-KR" sz="2000" dirty="0" smtClean="0"/>
              <a:t>Materials from the Internet</a:t>
            </a:r>
          </a:p>
          <a:p>
            <a:pPr lvl="1">
              <a:buFont typeface="Wingdings" panose="05000000000000000000" pitchFamily="2" charset="2"/>
              <a:buChar char="Ø"/>
            </a:pPr>
            <a:r>
              <a:rPr lang="en-US" altLang="ko-KR" sz="2000" dirty="0" smtClean="0"/>
              <a:t>Magazine articles &amp; research papers</a:t>
            </a:r>
          </a:p>
          <a:p>
            <a:pPr lvl="1">
              <a:buFont typeface="Wingdings" panose="05000000000000000000" pitchFamily="2" charset="2"/>
              <a:buChar char="Ø"/>
            </a:pPr>
            <a:r>
              <a:rPr lang="en-US" altLang="ko-KR" sz="2000" dirty="0" smtClean="0"/>
              <a:t>Student presentations</a:t>
            </a:r>
          </a:p>
          <a:p>
            <a:pPr lvl="1">
              <a:buFont typeface="Wingdings" panose="05000000000000000000" pitchFamily="2" charset="2"/>
              <a:buChar char="Ø"/>
            </a:pPr>
            <a:r>
              <a:rPr lang="en-US" altLang="ko-KR" sz="2000" dirty="0" smtClean="0"/>
              <a:t>Invited lectures</a:t>
            </a:r>
          </a:p>
          <a:p>
            <a:pPr lvl="1">
              <a:buFont typeface="Wingdings" panose="05000000000000000000" pitchFamily="2" charset="2"/>
              <a:buChar char="Ø"/>
            </a:pPr>
            <a:endParaRPr lang="en-US" altLang="ko-KR" sz="2000" dirty="0" smtClean="0"/>
          </a:p>
          <a:p>
            <a:pPr marL="457200" lvl="1" indent="0">
              <a:buNone/>
            </a:pPr>
            <a:endParaRPr lang="en-US" altLang="ko-KR" sz="2000" dirty="0" smtClean="0"/>
          </a:p>
          <a:p>
            <a:pPr lvl="1">
              <a:buFont typeface="Wingdings" panose="05000000000000000000" pitchFamily="2" charset="2"/>
              <a:buChar char="Ø"/>
            </a:pPr>
            <a:endParaRPr lang="en-US" altLang="ko-KR" sz="2400" dirty="0" smtClean="0"/>
          </a:p>
          <a:p>
            <a:endParaRPr lang="en-US" altLang="ko-KR" sz="2400" dirty="0" smtClean="0"/>
          </a:p>
        </p:txBody>
      </p:sp>
    </p:spTree>
    <p:extLst>
      <p:ext uri="{BB962C8B-B14F-4D97-AF65-F5344CB8AC3E}">
        <p14:creationId xmlns:p14="http://schemas.microsoft.com/office/powerpoint/2010/main" val="19846931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Smart product sales</a:t>
            </a:r>
          </a:p>
        </p:txBody>
      </p:sp>
      <p:sp>
        <p:nvSpPr>
          <p:cNvPr id="18435" name="Slide Number Placeholder 3"/>
          <p:cNvSpPr>
            <a:spLocks noGrp="1"/>
          </p:cNvSpPr>
          <p:nvPr>
            <p:ph type="sldNum" sz="quarter" idx="12"/>
          </p:nvPr>
        </p:nvSpPr>
        <p:spPr>
          <a:noFill/>
        </p:spPr>
        <p:txBody>
          <a:bodyPr/>
          <a:lstStyle/>
          <a:p>
            <a:fld id="{5AFC4C5D-F0E6-4E2E-8F5E-004E5AA86CDE}" type="slidenum">
              <a:rPr lang="en-GB" altLang="ko-KR"/>
              <a:pPr/>
              <a:t>20</a:t>
            </a:fld>
            <a:endParaRPr lang="en-GB" altLang="ko-KR"/>
          </a:p>
        </p:txBody>
      </p:sp>
      <p:pic>
        <p:nvPicPr>
          <p:cNvPr id="18436" name="Picture 4"/>
          <p:cNvPicPr>
            <a:picLocks noChangeAspect="1"/>
          </p:cNvPicPr>
          <p:nvPr/>
        </p:nvPicPr>
        <p:blipFill>
          <a:blip r:embed="rId2"/>
          <a:srcRect/>
          <a:stretch>
            <a:fillRect/>
          </a:stretch>
        </p:blipFill>
        <p:spPr bwMode="auto">
          <a:xfrm>
            <a:off x="611188" y="2133600"/>
            <a:ext cx="8097837" cy="2971800"/>
          </a:xfrm>
          <a:prstGeom prst="rect">
            <a:avLst/>
          </a:prstGeom>
          <a:noFill/>
          <a:ln w="9525">
            <a:noFill/>
            <a:miter lim="800000"/>
            <a:headEnd/>
            <a:tailEnd/>
          </a:ln>
        </p:spPr>
      </p:pic>
      <p:sp>
        <p:nvSpPr>
          <p:cNvPr id="18437" name="TextBox 5"/>
          <p:cNvSpPr txBox="1">
            <a:spLocks noChangeArrowheads="1"/>
          </p:cNvSpPr>
          <p:nvPr/>
        </p:nvSpPr>
        <p:spPr bwMode="auto">
          <a:xfrm>
            <a:off x="179388" y="6526213"/>
            <a:ext cx="7067550" cy="215900"/>
          </a:xfrm>
          <a:prstGeom prst="rect">
            <a:avLst/>
          </a:prstGeom>
          <a:noFill/>
          <a:ln w="9525">
            <a:noFill/>
            <a:miter lim="800000"/>
            <a:headEnd/>
            <a:tailEnd/>
          </a:ln>
        </p:spPr>
        <p:txBody>
          <a:bodyPr wrap="none">
            <a:spAutoFit/>
          </a:bodyPr>
          <a:lstStyle/>
          <a:p>
            <a:r>
              <a:rPr lang="en-GB" altLang="ko-KR" sz="800">
                <a:ea typeface="굴림" charset="-127"/>
              </a:rPr>
              <a:t>Source: Siemens, http://www.siemens.com/innovation/apps/pof_microsite/_pof-fall-2012/_html_en/facts-and-forecasts-growth-market-of-the-future.html</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Internet Connected devices</a:t>
            </a:r>
          </a:p>
        </p:txBody>
      </p:sp>
      <p:sp>
        <p:nvSpPr>
          <p:cNvPr id="19459" name="Slide Number Placeholder 3"/>
          <p:cNvSpPr>
            <a:spLocks noGrp="1"/>
          </p:cNvSpPr>
          <p:nvPr>
            <p:ph type="sldNum" sz="quarter" idx="12"/>
          </p:nvPr>
        </p:nvSpPr>
        <p:spPr>
          <a:noFill/>
        </p:spPr>
        <p:txBody>
          <a:bodyPr/>
          <a:lstStyle/>
          <a:p>
            <a:fld id="{39113C03-8ADD-4022-B14D-0FA6C36D126B}" type="slidenum">
              <a:rPr lang="en-GB" altLang="ko-KR"/>
              <a:pPr/>
              <a:t>21</a:t>
            </a:fld>
            <a:endParaRPr lang="en-GB" altLang="ko-KR"/>
          </a:p>
        </p:txBody>
      </p:sp>
      <p:pic>
        <p:nvPicPr>
          <p:cNvPr id="19460" name="Picture 4"/>
          <p:cNvPicPr>
            <a:picLocks noChangeAspect="1"/>
          </p:cNvPicPr>
          <p:nvPr/>
        </p:nvPicPr>
        <p:blipFill>
          <a:blip r:embed="rId2"/>
          <a:srcRect/>
          <a:stretch>
            <a:fillRect/>
          </a:stretch>
        </p:blipFill>
        <p:spPr bwMode="auto">
          <a:xfrm>
            <a:off x="528638" y="1919288"/>
            <a:ext cx="8086725" cy="3019425"/>
          </a:xfrm>
          <a:prstGeom prst="rect">
            <a:avLst/>
          </a:prstGeom>
          <a:noFill/>
          <a:ln w="9525">
            <a:noFill/>
            <a:miter lim="800000"/>
            <a:headEnd/>
            <a:tailEnd/>
          </a:ln>
        </p:spPr>
      </p:pic>
      <p:sp>
        <p:nvSpPr>
          <p:cNvPr id="19461" name="TextBox 5"/>
          <p:cNvSpPr txBox="1">
            <a:spLocks noChangeArrowheads="1"/>
          </p:cNvSpPr>
          <p:nvPr/>
        </p:nvSpPr>
        <p:spPr bwMode="auto">
          <a:xfrm>
            <a:off x="179388" y="6526213"/>
            <a:ext cx="7067550" cy="215900"/>
          </a:xfrm>
          <a:prstGeom prst="rect">
            <a:avLst/>
          </a:prstGeom>
          <a:noFill/>
          <a:ln w="9525">
            <a:noFill/>
            <a:miter lim="800000"/>
            <a:headEnd/>
            <a:tailEnd/>
          </a:ln>
        </p:spPr>
        <p:txBody>
          <a:bodyPr wrap="none">
            <a:spAutoFit/>
          </a:bodyPr>
          <a:lstStyle/>
          <a:p>
            <a:r>
              <a:rPr lang="en-GB" altLang="ko-KR" sz="800">
                <a:ea typeface="굴림" charset="-127"/>
              </a:rPr>
              <a:t>Source: Siemens, http://www.siemens.com/innovation/apps/pof_microsite/_pof-fall-2012/_html_en/facts-and-forecasts-growth-market-of-the-future.html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Global Data Generation</a:t>
            </a:r>
          </a:p>
        </p:txBody>
      </p:sp>
      <p:sp>
        <p:nvSpPr>
          <p:cNvPr id="20483" name="Slide Number Placeholder 3"/>
          <p:cNvSpPr>
            <a:spLocks noGrp="1"/>
          </p:cNvSpPr>
          <p:nvPr>
            <p:ph type="sldNum" sz="quarter" idx="12"/>
          </p:nvPr>
        </p:nvSpPr>
        <p:spPr>
          <a:noFill/>
        </p:spPr>
        <p:txBody>
          <a:bodyPr/>
          <a:lstStyle/>
          <a:p>
            <a:fld id="{7EEB4890-50D9-47B9-81AA-812E647BC723}" type="slidenum">
              <a:rPr lang="en-GB" altLang="ko-KR"/>
              <a:pPr/>
              <a:t>22</a:t>
            </a:fld>
            <a:endParaRPr lang="en-GB" altLang="ko-KR"/>
          </a:p>
        </p:txBody>
      </p:sp>
      <p:sp>
        <p:nvSpPr>
          <p:cNvPr id="20484" name="Content Placeholder 4"/>
          <p:cNvSpPr>
            <a:spLocks noGrp="1"/>
          </p:cNvSpPr>
          <p:nvPr>
            <p:ph idx="1"/>
          </p:nvPr>
        </p:nvSpPr>
        <p:spPr>
          <a:xfrm>
            <a:off x="457200" y="1268413"/>
            <a:ext cx="8229600" cy="3046988"/>
          </a:xfrm>
        </p:spPr>
        <p:txBody>
          <a:bodyPr>
            <a:spAutoFit/>
          </a:bodyPr>
          <a:lstStyle/>
          <a:p>
            <a:pPr>
              <a:buFontTx/>
              <a:buChar char="-"/>
            </a:pPr>
            <a:r>
              <a:rPr lang="en-GB" altLang="ko-KR" sz="2000" dirty="0" smtClean="0">
                <a:ea typeface="굴림" charset="-127"/>
              </a:rPr>
              <a:t>Everyday around 20 quintillion (10^18) bytes of data are produced (Source: </a:t>
            </a:r>
            <a:r>
              <a:rPr lang="en-GB" altLang="ko-KR" sz="2000" dirty="0" smtClean="0">
                <a:ea typeface="굴림" charset="-127"/>
                <a:hlinkClick r:id="rId2"/>
              </a:rPr>
              <a:t>http://www-01.ibm.com/software/data/bigdata/</a:t>
            </a:r>
            <a:r>
              <a:rPr lang="en-GB" altLang="ko-KR" sz="2000" dirty="0" smtClean="0">
                <a:ea typeface="굴림" charset="-127"/>
              </a:rPr>
              <a:t>). </a:t>
            </a:r>
          </a:p>
          <a:p>
            <a:pPr>
              <a:buFontTx/>
              <a:buChar char="-"/>
            </a:pPr>
            <a:endParaRPr lang="en-GB" altLang="ko-KR" sz="2000" dirty="0" smtClean="0">
              <a:ea typeface="굴림" charset="-127"/>
            </a:endParaRPr>
          </a:p>
          <a:p>
            <a:pPr>
              <a:buFontTx/>
              <a:buChar char="-"/>
            </a:pPr>
            <a:endParaRPr lang="en-GB" altLang="ko-KR" sz="2000" dirty="0" smtClean="0">
              <a:ea typeface="굴림" charset="-127"/>
            </a:endParaRPr>
          </a:p>
          <a:p>
            <a:pPr>
              <a:buFont typeface="Verdana" pitchFamily="34" charset="0"/>
              <a:buNone/>
            </a:pPr>
            <a:r>
              <a:rPr lang="en-GB" altLang="ko-KR" sz="2000" dirty="0" smtClean="0">
                <a:ea typeface="굴림" charset="-127"/>
              </a:rPr>
              <a:t>- This data includes textual content (unstructured, semi-structured, structured) to multimedia content (images, video and audio), on a variety of platforms (enterprise, social media, and sensors).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Data Generation</a:t>
            </a:r>
          </a:p>
        </p:txBody>
      </p:sp>
      <p:sp>
        <p:nvSpPr>
          <p:cNvPr id="21507" name="Slide Number Placeholder 3"/>
          <p:cNvSpPr>
            <a:spLocks noGrp="1"/>
          </p:cNvSpPr>
          <p:nvPr>
            <p:ph type="sldNum" sz="quarter" idx="12"/>
          </p:nvPr>
        </p:nvSpPr>
        <p:spPr>
          <a:noFill/>
        </p:spPr>
        <p:txBody>
          <a:bodyPr/>
          <a:lstStyle/>
          <a:p>
            <a:fld id="{F518C742-C1A0-4EB9-9AB2-6023A43BB8E2}" type="slidenum">
              <a:rPr lang="en-GB" altLang="ko-KR"/>
              <a:pPr/>
              <a:t>23</a:t>
            </a:fld>
            <a:endParaRPr lang="en-GB" altLang="ko-KR"/>
          </a:p>
        </p:txBody>
      </p:sp>
      <p:pic>
        <p:nvPicPr>
          <p:cNvPr id="21508" name="Picture 4"/>
          <p:cNvPicPr>
            <a:picLocks noChangeAspect="1"/>
          </p:cNvPicPr>
          <p:nvPr/>
        </p:nvPicPr>
        <p:blipFill>
          <a:blip r:embed="rId2"/>
          <a:srcRect/>
          <a:stretch>
            <a:fillRect/>
          </a:stretch>
        </p:blipFill>
        <p:spPr bwMode="auto">
          <a:xfrm>
            <a:off x="490538" y="1924050"/>
            <a:ext cx="8162925" cy="3009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Internet of Things Module</a:t>
            </a:r>
          </a:p>
        </p:txBody>
      </p:sp>
      <p:sp>
        <p:nvSpPr>
          <p:cNvPr id="22531" name="Slide Number Placeholder 3"/>
          <p:cNvSpPr>
            <a:spLocks noGrp="1"/>
          </p:cNvSpPr>
          <p:nvPr>
            <p:ph type="sldNum" sz="quarter" idx="12"/>
          </p:nvPr>
        </p:nvSpPr>
        <p:spPr>
          <a:noFill/>
        </p:spPr>
        <p:txBody>
          <a:bodyPr/>
          <a:lstStyle/>
          <a:p>
            <a:fld id="{F80DCB25-8002-4F81-A0CA-15DB8B621009}" type="slidenum">
              <a:rPr lang="en-GB" altLang="ko-KR"/>
              <a:pPr/>
              <a:t>24</a:t>
            </a:fld>
            <a:endParaRPr lang="en-GB" altLang="ko-KR"/>
          </a:p>
        </p:txBody>
      </p:sp>
      <p:pic>
        <p:nvPicPr>
          <p:cNvPr id="22532" name="Picture 2" descr="Big Data, Internet of Things, IOT,M2M, Machine to Machine, Wearable Technology, Data Science "/>
          <p:cNvPicPr>
            <a:picLocks noChangeAspect="1" noChangeArrowheads="1"/>
          </p:cNvPicPr>
          <p:nvPr/>
        </p:nvPicPr>
        <p:blipFill>
          <a:blip r:embed="rId2"/>
          <a:srcRect/>
          <a:stretch>
            <a:fillRect/>
          </a:stretch>
        </p:blipFill>
        <p:spPr bwMode="auto">
          <a:xfrm>
            <a:off x="684213" y="1168400"/>
            <a:ext cx="7256462" cy="5327650"/>
          </a:xfrm>
          <a:prstGeom prst="rect">
            <a:avLst/>
          </a:prstGeom>
          <a:noFill/>
          <a:ln w="9525">
            <a:noFill/>
            <a:miter lim="800000"/>
            <a:headEnd/>
            <a:tailEnd/>
          </a:ln>
        </p:spPr>
      </p:pic>
      <p:sp>
        <p:nvSpPr>
          <p:cNvPr id="22533" name="TextBox 4"/>
          <p:cNvSpPr txBox="1">
            <a:spLocks noChangeArrowheads="1"/>
          </p:cNvSpPr>
          <p:nvPr/>
        </p:nvSpPr>
        <p:spPr bwMode="auto">
          <a:xfrm>
            <a:off x="50800" y="6529388"/>
            <a:ext cx="1641475" cy="214312"/>
          </a:xfrm>
          <a:prstGeom prst="rect">
            <a:avLst/>
          </a:prstGeom>
          <a:noFill/>
          <a:ln w="9525">
            <a:noFill/>
            <a:miter lim="800000"/>
            <a:headEnd/>
            <a:tailEnd/>
          </a:ln>
        </p:spPr>
        <p:txBody>
          <a:bodyPr wrap="none">
            <a:spAutoFit/>
          </a:bodyPr>
          <a:lstStyle/>
          <a:p>
            <a:r>
              <a:rPr lang="en-GB" altLang="ko-KR" sz="800">
                <a:ea typeface="굴림" charset="-127"/>
              </a:rPr>
              <a:t>Image courtesy: Wilgengebroed</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Topics</a:t>
            </a:r>
          </a:p>
        </p:txBody>
      </p:sp>
      <p:sp>
        <p:nvSpPr>
          <p:cNvPr id="23555" name="Content Placeholder 2"/>
          <p:cNvSpPr>
            <a:spLocks noGrp="1"/>
          </p:cNvSpPr>
          <p:nvPr>
            <p:ph idx="1"/>
          </p:nvPr>
        </p:nvSpPr>
        <p:spPr/>
        <p:txBody>
          <a:bodyPr/>
          <a:lstStyle/>
          <a:p>
            <a:r>
              <a:rPr lang="en-GB" altLang="ko-KR" sz="2000" smtClean="0">
                <a:solidFill>
                  <a:srgbClr val="0000FF"/>
                </a:solidFill>
                <a:ea typeface="굴림" charset="-127"/>
              </a:rPr>
              <a:t>Cyber-Physical systems, smart devices, sensors and actuators</a:t>
            </a:r>
          </a:p>
          <a:p>
            <a:r>
              <a:rPr lang="en-GB" altLang="ko-KR" sz="2000" smtClean="0">
                <a:solidFill>
                  <a:srgbClr val="0000FF"/>
                </a:solidFill>
                <a:ea typeface="굴림" charset="-127"/>
              </a:rPr>
              <a:t>Key applications, protocols and architectures </a:t>
            </a:r>
          </a:p>
          <a:p>
            <a:r>
              <a:rPr lang="en-GB" altLang="ko-KR" sz="2000" smtClean="0">
                <a:solidFill>
                  <a:srgbClr val="0000FF"/>
                </a:solidFill>
                <a:ea typeface="굴림" charset="-127"/>
              </a:rPr>
              <a:t>Networks and Communications (Wireless Multi-hop Networks (WMN), Mobile Ad-hoc Networks (MANET), Wireless Sensor Networks (WSN))</a:t>
            </a:r>
            <a:r>
              <a:rPr lang="en-GB" altLang="ko-KR" sz="2000" smtClean="0">
                <a:ea typeface="굴림" charset="-127"/>
              </a:rPr>
              <a:t> </a:t>
            </a:r>
          </a:p>
          <a:p>
            <a:r>
              <a:rPr lang="en-GB" altLang="ko-KR" sz="2000" smtClean="0">
                <a:solidFill>
                  <a:srgbClr val="0000FF"/>
                </a:solidFill>
                <a:ea typeface="굴림" charset="-127"/>
              </a:rPr>
              <a:t>Reliability, Security, Privacy and Trust issues and solutions</a:t>
            </a:r>
            <a:br>
              <a:rPr lang="en-GB" altLang="ko-KR" sz="2000" smtClean="0">
                <a:solidFill>
                  <a:srgbClr val="0000FF"/>
                </a:solidFill>
                <a:ea typeface="굴림" charset="-127"/>
              </a:rPr>
            </a:br>
            <a:r>
              <a:rPr lang="en-GB" altLang="ko-KR" sz="2000" smtClean="0">
                <a:solidFill>
                  <a:srgbClr val="0000FF"/>
                </a:solidFill>
                <a:ea typeface="굴림" charset="-127"/>
              </a:rPr>
              <a:t> </a:t>
            </a:r>
            <a:endParaRPr lang="en-GB" altLang="ko-KR" sz="2000" smtClean="0">
              <a:ea typeface="굴림" charset="-127"/>
            </a:endParaRPr>
          </a:p>
          <a:p>
            <a:r>
              <a:rPr lang="en-GB" altLang="ko-KR" sz="2000" smtClean="0">
                <a:solidFill>
                  <a:srgbClr val="006600"/>
                </a:solidFill>
                <a:ea typeface="굴림" charset="-127"/>
              </a:rPr>
              <a:t>Software platforms and services </a:t>
            </a:r>
          </a:p>
          <a:p>
            <a:r>
              <a:rPr lang="en-GB" altLang="ko-KR" sz="2000" smtClean="0">
                <a:solidFill>
                  <a:srgbClr val="006600"/>
                </a:solidFill>
                <a:ea typeface="굴림" charset="-127"/>
              </a:rPr>
              <a:t>Intelligent Data Processing and Semantic technologies </a:t>
            </a:r>
          </a:p>
          <a:p>
            <a:r>
              <a:rPr lang="en-GB" altLang="ko-KR" sz="2000" smtClean="0">
                <a:solidFill>
                  <a:srgbClr val="006600"/>
                </a:solidFill>
                <a:ea typeface="굴림" charset="-127"/>
              </a:rPr>
              <a:t>Connecting things to the Web </a:t>
            </a:r>
          </a:p>
          <a:p>
            <a:r>
              <a:rPr lang="en-GB" altLang="ko-KR" sz="2000" smtClean="0">
                <a:solidFill>
                  <a:srgbClr val="006600"/>
                </a:solidFill>
                <a:ea typeface="굴림" charset="-127"/>
              </a:rPr>
              <a:t>Applications, system models, Standards, and Physical-Cyber-Social systems</a:t>
            </a:r>
          </a:p>
        </p:txBody>
      </p:sp>
      <p:sp>
        <p:nvSpPr>
          <p:cNvPr id="23556" name="Slide Number Placeholder 3"/>
          <p:cNvSpPr>
            <a:spLocks noGrp="1"/>
          </p:cNvSpPr>
          <p:nvPr>
            <p:ph type="sldNum" sz="quarter" idx="12"/>
          </p:nvPr>
        </p:nvSpPr>
        <p:spPr>
          <a:noFill/>
        </p:spPr>
        <p:txBody>
          <a:bodyPr/>
          <a:lstStyle/>
          <a:p>
            <a:fld id="{66DBC80D-C0F3-4A6D-A04F-D982FF267AF1}" type="slidenum">
              <a:rPr lang="en-GB" altLang="ko-KR"/>
              <a:pPr/>
              <a:t>25</a:t>
            </a:fld>
            <a:endParaRPr lang="en-GB" altLang="ko-K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solidFill>
            <a:schemeClr val="tx2">
              <a:lumMod val="60000"/>
              <a:lumOff val="40000"/>
            </a:schemeClr>
          </a:solidFill>
        </p:spPr>
        <p:txBody>
          <a:bodyPr/>
          <a:lstStyle/>
          <a:p>
            <a:r>
              <a:rPr lang="en-GB" altLang="ko-KR" smtClean="0">
                <a:ea typeface="굴림" charset="-127"/>
              </a:rPr>
              <a:t>Module Teaching</a:t>
            </a:r>
          </a:p>
        </p:txBody>
      </p:sp>
      <p:sp>
        <p:nvSpPr>
          <p:cNvPr id="24579" name="Content Placeholder 2"/>
          <p:cNvSpPr>
            <a:spLocks noGrp="1"/>
          </p:cNvSpPr>
          <p:nvPr>
            <p:ph idx="1"/>
          </p:nvPr>
        </p:nvSpPr>
        <p:spPr/>
        <p:txBody>
          <a:bodyPr/>
          <a:lstStyle/>
          <a:p>
            <a:r>
              <a:rPr lang="en-GB" altLang="ko-KR" smtClean="0">
                <a:ea typeface="굴림" charset="-127"/>
              </a:rPr>
              <a:t>Dr Chuan H Foh: Hardware Platforms, Networking and Security</a:t>
            </a:r>
            <a:br>
              <a:rPr lang="en-GB" altLang="ko-KR" smtClean="0">
                <a:ea typeface="굴림" charset="-127"/>
              </a:rPr>
            </a:br>
            <a:endParaRPr lang="en-GB" altLang="ko-KR" smtClean="0">
              <a:ea typeface="굴림" charset="-127"/>
            </a:endParaRPr>
          </a:p>
          <a:p>
            <a:r>
              <a:rPr lang="en-GB" altLang="ko-KR" smtClean="0">
                <a:ea typeface="굴림" charset="-127"/>
              </a:rPr>
              <a:t>Dr Payam Barnaghi: Services, Data Processing and Applications </a:t>
            </a:r>
          </a:p>
          <a:p>
            <a:endParaRPr lang="en-GB" altLang="ko-KR" smtClean="0">
              <a:ea typeface="굴림" charset="-127"/>
            </a:endParaRPr>
          </a:p>
          <a:p>
            <a:r>
              <a:rPr lang="en-GB" altLang="ko-KR" smtClean="0">
                <a:ea typeface="굴림" charset="-127"/>
              </a:rPr>
              <a:t>3 hours (Lecture + Lab) </a:t>
            </a:r>
          </a:p>
          <a:p>
            <a:pPr lvl="1"/>
            <a:r>
              <a:rPr lang="en-GB" altLang="ko-KR" smtClean="0">
                <a:ea typeface="굴림" charset="-127"/>
              </a:rPr>
              <a:t>Lecture room: </a:t>
            </a:r>
          </a:p>
          <a:p>
            <a:pPr lvl="1"/>
            <a:r>
              <a:rPr lang="en-GB" altLang="ko-KR" smtClean="0">
                <a:ea typeface="굴림" charset="-127"/>
              </a:rPr>
              <a:t>Lab: Penguin Lab (3</a:t>
            </a:r>
            <a:r>
              <a:rPr lang="en-GB" altLang="ko-KR" baseline="30000" smtClean="0">
                <a:ea typeface="굴림" charset="-127"/>
              </a:rPr>
              <a:t>rd</a:t>
            </a:r>
            <a:r>
              <a:rPr lang="en-GB" altLang="ko-KR" smtClean="0">
                <a:ea typeface="굴림" charset="-127"/>
              </a:rPr>
              <a:t> Floor, BB Building)</a:t>
            </a:r>
          </a:p>
          <a:p>
            <a:pPr lvl="1"/>
            <a:r>
              <a:rPr lang="en-GB" altLang="ko-KR" smtClean="0">
                <a:solidFill>
                  <a:srgbClr val="0000FF"/>
                </a:solidFill>
                <a:ea typeface="굴림" charset="-127"/>
              </a:rPr>
              <a:t>Thursday, 10am to 13:00pm</a:t>
            </a:r>
            <a:r>
              <a:rPr lang="en-GB" altLang="ko-KR" smtClean="0">
                <a:ea typeface="굴림" charset="-127"/>
              </a:rPr>
              <a:t>  </a:t>
            </a:r>
            <a:br>
              <a:rPr lang="en-GB" altLang="ko-KR" smtClean="0">
                <a:ea typeface="굴림" charset="-127"/>
              </a:rPr>
            </a:br>
            <a:endParaRPr lang="en-GB" altLang="ko-KR" smtClean="0">
              <a:ea typeface="굴림" charset="-127"/>
            </a:endParaRPr>
          </a:p>
        </p:txBody>
      </p:sp>
      <p:sp>
        <p:nvSpPr>
          <p:cNvPr id="24580" name="Slide Number Placeholder 3"/>
          <p:cNvSpPr>
            <a:spLocks noGrp="1"/>
          </p:cNvSpPr>
          <p:nvPr>
            <p:ph type="sldNum" sz="quarter" idx="12"/>
          </p:nvPr>
        </p:nvSpPr>
        <p:spPr>
          <a:noFill/>
        </p:spPr>
        <p:txBody>
          <a:bodyPr/>
          <a:lstStyle/>
          <a:p>
            <a:fld id="{0DFD0B84-89A3-4811-B7F6-923086F2ED7C}" type="slidenum">
              <a:rPr lang="en-GB" altLang="ko-KR"/>
              <a:pPr/>
              <a:t>26</a:t>
            </a:fld>
            <a:endParaRPr lang="en-GB" altLang="ko-K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solidFill>
            <a:schemeClr val="tx2">
              <a:lumMod val="60000"/>
              <a:lumOff val="40000"/>
            </a:schemeClr>
          </a:solidFill>
        </p:spPr>
        <p:txBody>
          <a:bodyPr/>
          <a:lstStyle/>
          <a:p>
            <a:r>
              <a:rPr lang="en-US" altLang="ko-KR" smtClean="0">
                <a:ea typeface="굴림" charset="-127"/>
              </a:rPr>
              <a:t>Pre-requisites </a:t>
            </a:r>
            <a:endParaRPr lang="en-GB" altLang="ko-KR" smtClean="0">
              <a:ea typeface="굴림" charset="-127"/>
            </a:endParaRPr>
          </a:p>
        </p:txBody>
      </p:sp>
      <p:sp>
        <p:nvSpPr>
          <p:cNvPr id="26627" name="Content Placeholder 2"/>
          <p:cNvSpPr>
            <a:spLocks noGrp="1"/>
          </p:cNvSpPr>
          <p:nvPr>
            <p:ph idx="1"/>
          </p:nvPr>
        </p:nvSpPr>
        <p:spPr/>
        <p:txBody>
          <a:bodyPr/>
          <a:lstStyle/>
          <a:p>
            <a:r>
              <a:rPr lang="en-GB" altLang="ko-KR" smtClean="0">
                <a:ea typeface="굴림" charset="-127"/>
              </a:rPr>
              <a:t>We expect you are familiar with hardware systems.</a:t>
            </a:r>
          </a:p>
          <a:p>
            <a:r>
              <a:rPr lang="en-GB" altLang="ko-KR" smtClean="0">
                <a:ea typeface="굴림" charset="-127"/>
              </a:rPr>
              <a:t>We expect you know about basic communication and networking.</a:t>
            </a:r>
          </a:p>
          <a:p>
            <a:r>
              <a:rPr lang="en-GB" altLang="ko-KR" smtClean="0">
                <a:ea typeface="굴림" charset="-127"/>
              </a:rPr>
              <a:t>We expect you have a knowledge of the object oriented programming. </a:t>
            </a:r>
            <a:endParaRPr lang="en-US" altLang="ko-KR" smtClean="0">
              <a:ea typeface="굴림" charset="-127"/>
            </a:endParaRPr>
          </a:p>
          <a:p>
            <a:endParaRPr lang="en-GB" altLang="ko-KR" smtClean="0">
              <a:ea typeface="굴림" charset="-127"/>
            </a:endParaRPr>
          </a:p>
        </p:txBody>
      </p:sp>
      <p:sp>
        <p:nvSpPr>
          <p:cNvPr id="26628" name="Slide Number Placeholder 3"/>
          <p:cNvSpPr>
            <a:spLocks noGrp="1"/>
          </p:cNvSpPr>
          <p:nvPr>
            <p:ph type="sldNum" sz="quarter" idx="12"/>
          </p:nvPr>
        </p:nvSpPr>
        <p:spPr>
          <a:noFill/>
        </p:spPr>
        <p:txBody>
          <a:bodyPr/>
          <a:lstStyle/>
          <a:p>
            <a:fld id="{4DD280F9-249D-475B-9085-242B1EF55383}" type="slidenum">
              <a:rPr lang="en-GB" altLang="ko-KR"/>
              <a:pPr/>
              <a:t>27</a:t>
            </a:fld>
            <a:endParaRPr lang="en-GB" altLang="ko-K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728"/>
            <a:ext cx="8215337" cy="623416"/>
          </a:xfrm>
          <a:prstGeom prst="rect">
            <a:avLst/>
          </a:prstGeom>
          <a:solidFill>
            <a:schemeClr val="tx2">
              <a:lumMod val="60000"/>
              <a:lumOff val="40000"/>
            </a:schemeClr>
          </a:solidFill>
        </p:spPr>
        <p:txBody>
          <a:bodyPr/>
          <a:lstStyle/>
          <a:p>
            <a:r>
              <a:rPr lang="en-US" altLang="ko-KR" dirty="0" smtClean="0"/>
              <a:t>What is Internet of Things (</a:t>
            </a:r>
            <a:r>
              <a:rPr lang="en-US" altLang="ko-KR" dirty="0" err="1" smtClean="0"/>
              <a:t>IoT</a:t>
            </a:r>
            <a:r>
              <a:rPr lang="en-US" altLang="ko-KR" dirty="0" smtClean="0"/>
              <a:t>) - 1</a:t>
            </a:r>
            <a:endParaRPr lang="ko-KR" altLang="en-US" dirty="0"/>
          </a:p>
        </p:txBody>
      </p:sp>
      <p:sp>
        <p:nvSpPr>
          <p:cNvPr id="3" name="내용 개체 틀 2"/>
          <p:cNvSpPr>
            <a:spLocks noGrp="1"/>
          </p:cNvSpPr>
          <p:nvPr>
            <p:ph idx="1"/>
          </p:nvPr>
        </p:nvSpPr>
        <p:spPr/>
        <p:txBody>
          <a:bodyPr>
            <a:noAutofit/>
          </a:bodyPr>
          <a:lstStyle/>
          <a:p>
            <a:r>
              <a:rPr lang="en-US" altLang="ko-KR" sz="2400" dirty="0" smtClean="0"/>
              <a:t>According to Wikipedia, </a:t>
            </a:r>
            <a:r>
              <a:rPr lang="en-US" altLang="ko-KR" sz="2400" dirty="0" err="1" smtClean="0"/>
              <a:t>IoT</a:t>
            </a:r>
            <a:r>
              <a:rPr lang="en-US" altLang="ko-KR" sz="2400" dirty="0" smtClean="0"/>
              <a:t> </a:t>
            </a:r>
            <a:r>
              <a:rPr lang="en-US" altLang="ko-KR" sz="2400" b="0" dirty="0"/>
              <a:t>refers to the </a:t>
            </a:r>
            <a:r>
              <a:rPr lang="en-US" altLang="ko-KR" sz="2400" u="sng" dirty="0">
                <a:solidFill>
                  <a:srgbClr val="FF0000"/>
                </a:solidFill>
              </a:rPr>
              <a:t>interconnection of uniquely identifiable embedded computing-like devices within the existing </a:t>
            </a:r>
            <a:r>
              <a:rPr lang="en-US" altLang="ko-KR" sz="2400" u="sng" dirty="0">
                <a:solidFill>
                  <a:srgbClr val="FF0000"/>
                </a:solidFill>
                <a:hlinkClick r:id="rId2" tooltip="Internet"/>
              </a:rPr>
              <a:t>Internet</a:t>
            </a:r>
            <a:r>
              <a:rPr lang="en-US" altLang="ko-KR" sz="2400" u="sng" dirty="0">
                <a:solidFill>
                  <a:srgbClr val="FF0000"/>
                </a:solidFill>
              </a:rPr>
              <a:t> infrastructure</a:t>
            </a:r>
            <a:r>
              <a:rPr lang="en-US" altLang="ko-KR" sz="2400" b="0" dirty="0"/>
              <a:t>. Typically, </a:t>
            </a:r>
            <a:r>
              <a:rPr lang="en-US" altLang="ko-KR" sz="2400" b="0" dirty="0" err="1"/>
              <a:t>IoT</a:t>
            </a:r>
            <a:r>
              <a:rPr lang="en-US" altLang="ko-KR" sz="2400" b="0" dirty="0"/>
              <a:t> is expected to offer advanced connectivity of devices, systems, and services that goes beyond </a:t>
            </a:r>
            <a:r>
              <a:rPr lang="en-US" altLang="ko-KR" sz="2400" b="0" dirty="0">
                <a:hlinkClick r:id="rId3" tooltip="Machine to machine"/>
              </a:rPr>
              <a:t>machine-to-machine communications (M2M)</a:t>
            </a:r>
            <a:r>
              <a:rPr lang="en-US" altLang="ko-KR" sz="2400" b="0" dirty="0"/>
              <a:t> and covers a variety of protocols, domains, and applications</a:t>
            </a:r>
            <a:r>
              <a:rPr lang="en-US" altLang="ko-KR" sz="2400" b="0" dirty="0" smtClean="0"/>
              <a:t>.</a:t>
            </a:r>
            <a:r>
              <a:rPr lang="en-US" altLang="ko-KR" sz="2400" b="0" dirty="0"/>
              <a:t> The interconnection of these embedded devices (including </a:t>
            </a:r>
            <a:r>
              <a:rPr lang="en-US" altLang="ko-KR" sz="2400" b="0" dirty="0">
                <a:hlinkClick r:id="rId4" tooltip="Smart objects"/>
              </a:rPr>
              <a:t>smart objects</a:t>
            </a:r>
            <a:r>
              <a:rPr lang="en-US" altLang="ko-KR" sz="2400" b="0" dirty="0"/>
              <a:t>), is expected to usher in automation in nearly all fields, while also enabling advanced applications like a </a:t>
            </a:r>
            <a:r>
              <a:rPr lang="en-US" altLang="ko-KR" sz="2400" b="0" dirty="0">
                <a:hlinkClick r:id="rId5" tooltip="Smart grid"/>
              </a:rPr>
              <a:t>Smart Grid</a:t>
            </a:r>
            <a:r>
              <a:rPr lang="en-US" altLang="ko-KR" sz="2400" b="0" dirty="0" smtClean="0"/>
              <a:t>.</a:t>
            </a:r>
            <a:endParaRPr lang="en-US" altLang="ko-KR" sz="2400" dirty="0" smtClean="0"/>
          </a:p>
          <a:p>
            <a:endParaRPr lang="ko-KR" altLang="en-US" dirty="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728"/>
            <a:ext cx="8215337" cy="623416"/>
          </a:xfrm>
          <a:prstGeom prst="rect">
            <a:avLst/>
          </a:prstGeom>
          <a:solidFill>
            <a:schemeClr val="tx2">
              <a:lumMod val="60000"/>
              <a:lumOff val="40000"/>
            </a:schemeClr>
          </a:solidFill>
        </p:spPr>
        <p:txBody>
          <a:bodyPr/>
          <a:lstStyle/>
          <a:p>
            <a:r>
              <a:rPr lang="en-US" altLang="ko-KR" dirty="0" smtClean="0"/>
              <a:t>What is Internet of Things (</a:t>
            </a:r>
            <a:r>
              <a:rPr lang="en-US" altLang="ko-KR" dirty="0" err="1" smtClean="0"/>
              <a:t>IoT</a:t>
            </a:r>
            <a:r>
              <a:rPr lang="en-US" altLang="ko-KR" dirty="0" smtClean="0"/>
              <a:t>) - 2</a:t>
            </a:r>
            <a:endParaRPr lang="ko-KR" altLang="en-US" dirty="0"/>
          </a:p>
        </p:txBody>
      </p:sp>
      <p:sp>
        <p:nvSpPr>
          <p:cNvPr id="3" name="내용 개체 틀 2"/>
          <p:cNvSpPr>
            <a:spLocks noGrp="1"/>
          </p:cNvSpPr>
          <p:nvPr>
            <p:ph idx="1"/>
          </p:nvPr>
        </p:nvSpPr>
        <p:spPr/>
        <p:txBody>
          <a:bodyPr>
            <a:normAutofit/>
          </a:bodyPr>
          <a:lstStyle/>
          <a:p>
            <a:r>
              <a:rPr lang="en-US" altLang="ko-KR" sz="2400" b="0" dirty="0" smtClean="0"/>
              <a:t>Things</a:t>
            </a:r>
            <a:r>
              <a:rPr lang="en-US" altLang="ko-KR" sz="2400" b="0" dirty="0"/>
              <a:t>, in the </a:t>
            </a:r>
            <a:r>
              <a:rPr lang="en-US" altLang="ko-KR" sz="2400" b="0" dirty="0" err="1"/>
              <a:t>IoT</a:t>
            </a:r>
            <a:r>
              <a:rPr lang="en-US" altLang="ko-KR" sz="2400" b="0" dirty="0"/>
              <a:t>, can refer to a wide variety of devices such as heart monitoring implants, </a:t>
            </a:r>
            <a:r>
              <a:rPr lang="en-US" altLang="ko-KR" sz="2400" b="0" dirty="0" smtClean="0">
                <a:hlinkClick r:id="rId2" tooltip="Biochip"/>
              </a:rPr>
              <a:t>bio-chip</a:t>
            </a:r>
            <a:r>
              <a:rPr lang="en-US" altLang="ko-KR" sz="2400" b="0" dirty="0" smtClean="0"/>
              <a:t> transponders </a:t>
            </a:r>
            <a:r>
              <a:rPr lang="en-US" altLang="ko-KR" sz="2400" b="0" dirty="0"/>
              <a:t>on farm animals, automobiles with built-in sensors, or field operation devices that assist fire-fighters in search and </a:t>
            </a:r>
            <a:r>
              <a:rPr lang="en-US" altLang="ko-KR" sz="2400" b="0" dirty="0" smtClean="0"/>
              <a:t>rescue.</a:t>
            </a:r>
            <a:r>
              <a:rPr lang="en-US" altLang="ko-KR" sz="2400" b="0" dirty="0"/>
              <a:t> Current market examples include </a:t>
            </a:r>
            <a:r>
              <a:rPr lang="en-US" altLang="ko-KR" sz="2400" b="0" dirty="0">
                <a:hlinkClick r:id="rId3" tooltip="Smart thermostat"/>
              </a:rPr>
              <a:t>smart thermostat</a:t>
            </a:r>
            <a:r>
              <a:rPr lang="en-US" altLang="ko-KR" sz="2400" b="0" dirty="0"/>
              <a:t> systems and washer/dryers that utilize </a:t>
            </a:r>
            <a:r>
              <a:rPr lang="en-US" altLang="ko-KR" sz="2400" b="0" dirty="0" err="1" smtClean="0"/>
              <a:t>WiFi</a:t>
            </a:r>
            <a:r>
              <a:rPr lang="en-US" altLang="ko-KR" sz="2400" b="0" dirty="0" smtClean="0"/>
              <a:t> </a:t>
            </a:r>
            <a:r>
              <a:rPr lang="en-US" altLang="ko-KR" sz="2400" b="0" dirty="0"/>
              <a:t>for remote monitoring</a:t>
            </a:r>
            <a:r>
              <a:rPr lang="en-US" altLang="ko-KR" sz="2400" b="0" dirty="0" smtClean="0"/>
              <a:t>.</a:t>
            </a:r>
          </a:p>
          <a:p>
            <a:endParaRPr lang="en-US" altLang="ko-KR" sz="2400" dirty="0" smtClean="0"/>
          </a:p>
          <a:p>
            <a:endParaRPr lang="ko-KR" altLang="en-US" dirty="0"/>
          </a:p>
        </p:txBody>
      </p:sp>
    </p:spTree>
    <p:extLst>
      <p:ext uri="{BB962C8B-B14F-4D97-AF65-F5344CB8AC3E}">
        <p14:creationId xmlns:p14="http://schemas.microsoft.com/office/powerpoint/2010/main" val="183984660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728"/>
            <a:ext cx="9144000" cy="623416"/>
          </a:xfrm>
          <a:prstGeom prst="rect">
            <a:avLst/>
          </a:prstGeom>
          <a:solidFill>
            <a:schemeClr val="tx2">
              <a:lumMod val="60000"/>
              <a:lumOff val="40000"/>
            </a:schemeClr>
          </a:solidFill>
        </p:spPr>
        <p:txBody>
          <a:bodyPr/>
          <a:lstStyle/>
          <a:p>
            <a:r>
              <a:rPr lang="en-US" altLang="ko-KR" sz="2800" dirty="0" err="1" smtClean="0"/>
              <a:t>IoT</a:t>
            </a:r>
            <a:endParaRPr lang="ko-KR" altLang="en-US" sz="2000" dirty="0"/>
          </a:p>
        </p:txBody>
      </p:sp>
      <p:sp>
        <p:nvSpPr>
          <p:cNvPr id="5" name="TextBox 4"/>
          <p:cNvSpPr txBox="1"/>
          <p:nvPr/>
        </p:nvSpPr>
        <p:spPr>
          <a:xfrm>
            <a:off x="4483100" y="6300788"/>
            <a:ext cx="4432300" cy="2462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ko-KR" sz="1000" dirty="0" smtClean="0"/>
              <a:t>Source: IEEE </a:t>
            </a:r>
            <a:r>
              <a:rPr lang="en-US" altLang="ko-KR" sz="1000" dirty="0" err="1" smtClean="0"/>
              <a:t>ComSoc</a:t>
            </a:r>
            <a:endParaRPr lang="ko-KR" altLang="en-US" sz="1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99" y="825500"/>
            <a:ext cx="8741833" cy="5475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52575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728"/>
            <a:ext cx="8215337" cy="623416"/>
          </a:xfrm>
          <a:prstGeom prst="rect">
            <a:avLst/>
          </a:prstGeom>
          <a:solidFill>
            <a:schemeClr val="tx2">
              <a:lumMod val="60000"/>
              <a:lumOff val="40000"/>
            </a:schemeClr>
          </a:solidFill>
        </p:spPr>
        <p:txBody>
          <a:bodyPr/>
          <a:lstStyle/>
          <a:p>
            <a:r>
              <a:rPr lang="en-US" altLang="ko-KR" dirty="0" smtClean="0"/>
              <a:t>What is Internet of Things (</a:t>
            </a:r>
            <a:r>
              <a:rPr lang="en-US" altLang="ko-KR" dirty="0" err="1" smtClean="0"/>
              <a:t>IoT</a:t>
            </a:r>
            <a:r>
              <a:rPr lang="en-US" altLang="ko-KR" dirty="0" smtClean="0"/>
              <a:t>) - 3</a:t>
            </a:r>
            <a:endParaRPr lang="ko-KR" altLang="en-US" dirty="0"/>
          </a:p>
        </p:txBody>
      </p:sp>
      <p:sp>
        <p:nvSpPr>
          <p:cNvPr id="3" name="내용 개체 틀 2"/>
          <p:cNvSpPr>
            <a:spLocks noGrp="1"/>
          </p:cNvSpPr>
          <p:nvPr>
            <p:ph idx="1"/>
          </p:nvPr>
        </p:nvSpPr>
        <p:spPr/>
        <p:txBody>
          <a:bodyPr>
            <a:normAutofit/>
          </a:bodyPr>
          <a:lstStyle/>
          <a:p>
            <a:r>
              <a:rPr lang="en-US" altLang="ko-KR" sz="2400" b="0" dirty="0" smtClean="0"/>
              <a:t>Due </a:t>
            </a:r>
            <a:r>
              <a:rPr lang="en-US" altLang="ko-KR" sz="2400" b="0" dirty="0"/>
              <a:t>to the ubiquitous nature of connected objects in the </a:t>
            </a:r>
            <a:r>
              <a:rPr lang="en-US" altLang="ko-KR" sz="2400" b="0" dirty="0" err="1"/>
              <a:t>IoT</a:t>
            </a:r>
            <a:r>
              <a:rPr lang="en-US" altLang="ko-KR" sz="2400" b="0" dirty="0"/>
              <a:t>, an unprecedented number of devices are expected to be connected to the Internet. According to </a:t>
            </a:r>
            <a:r>
              <a:rPr lang="en-US" altLang="ko-KR" sz="2400" b="0" dirty="0">
                <a:hlinkClick r:id="rId2" tooltip="Gartner"/>
              </a:rPr>
              <a:t>Gartner</a:t>
            </a:r>
            <a:r>
              <a:rPr lang="en-US" altLang="ko-KR" sz="2400" b="0" dirty="0"/>
              <a:t>, there will be nearly 26 billion devices on the Internet of Things by 2020</a:t>
            </a:r>
            <a:r>
              <a:rPr lang="en-US" altLang="ko-KR" sz="2400" b="0" dirty="0" smtClean="0"/>
              <a:t>.</a:t>
            </a:r>
            <a:r>
              <a:rPr lang="en-US" altLang="ko-KR" sz="2400" b="0" dirty="0"/>
              <a:t> </a:t>
            </a:r>
            <a:r>
              <a:rPr lang="en-US" altLang="ko-KR" sz="2400" b="0" dirty="0">
                <a:hlinkClick r:id="rId3" tooltip="ABI Research"/>
              </a:rPr>
              <a:t>ABI Research</a:t>
            </a:r>
            <a:r>
              <a:rPr lang="en-US" altLang="ko-KR" sz="2400" b="0" dirty="0"/>
              <a:t> estimates that more than 30 billion devices will be wirelessly connected to the </a:t>
            </a:r>
            <a:r>
              <a:rPr lang="en-US" altLang="ko-KR" sz="2400" b="0" dirty="0" err="1" smtClean="0"/>
              <a:t>IoT</a:t>
            </a:r>
            <a:r>
              <a:rPr lang="en-US" altLang="ko-KR" sz="2400" b="0" dirty="0" smtClean="0"/>
              <a:t> </a:t>
            </a:r>
            <a:r>
              <a:rPr lang="en-US" altLang="ko-KR" sz="2400" b="0" dirty="0"/>
              <a:t>by 2020</a:t>
            </a:r>
            <a:r>
              <a:rPr lang="en-US" altLang="ko-KR" sz="2400" b="0" dirty="0" smtClean="0"/>
              <a:t>.</a:t>
            </a:r>
            <a:r>
              <a:rPr lang="en-US" altLang="ko-KR" sz="2400" b="0" dirty="0"/>
              <a:t> Per a recent survey and study done by Pew Research Internet Project, a large majority of the technology experts and engaged Internet users who </a:t>
            </a:r>
            <a:r>
              <a:rPr lang="en-US" altLang="ko-KR" sz="2400" b="0" dirty="0" smtClean="0"/>
              <a:t>responded. 83% agreed </a:t>
            </a:r>
            <a:r>
              <a:rPr lang="en-US" altLang="ko-KR" sz="2400" b="0" dirty="0"/>
              <a:t>with the notion that the </a:t>
            </a:r>
            <a:r>
              <a:rPr lang="en-US" altLang="ko-KR" sz="2400" u="sng" dirty="0">
                <a:solidFill>
                  <a:srgbClr val="0000FF"/>
                </a:solidFill>
              </a:rPr>
              <a:t>Internet/Cloud of Things </a:t>
            </a:r>
            <a:r>
              <a:rPr lang="en-US" altLang="ko-KR" sz="2400" b="0" dirty="0"/>
              <a:t>and embedded and wearable computing will have widespread and beneficial effects by 2025</a:t>
            </a:r>
            <a:r>
              <a:rPr lang="en-US" altLang="ko-KR" sz="2400" b="0" dirty="0" smtClean="0"/>
              <a:t>.</a:t>
            </a:r>
            <a:r>
              <a:rPr lang="en-US" altLang="ko-KR" sz="2400" b="0" dirty="0"/>
              <a:t> It is, as such, clear that the </a:t>
            </a:r>
            <a:r>
              <a:rPr lang="en-US" altLang="ko-KR" sz="2400" u="sng" dirty="0" err="1">
                <a:solidFill>
                  <a:srgbClr val="FF0000"/>
                </a:solidFill>
              </a:rPr>
              <a:t>IoT</a:t>
            </a:r>
            <a:r>
              <a:rPr lang="en-US" altLang="ko-KR" sz="2400" u="sng" dirty="0">
                <a:solidFill>
                  <a:srgbClr val="FF0000"/>
                </a:solidFill>
              </a:rPr>
              <a:t> will consist of a very large number of devices being connected to the Internet</a:t>
            </a:r>
            <a:r>
              <a:rPr lang="en-US" altLang="ko-KR" sz="2400" b="0" dirty="0"/>
              <a:t>.</a:t>
            </a:r>
          </a:p>
          <a:p>
            <a:endParaRPr lang="en-US" altLang="ko-KR" sz="2400" dirty="0" smtClean="0"/>
          </a:p>
          <a:p>
            <a:endParaRPr lang="ko-KR" altLang="en-US" dirty="0"/>
          </a:p>
        </p:txBody>
      </p:sp>
    </p:spTree>
    <p:extLst>
      <p:ext uri="{BB962C8B-B14F-4D97-AF65-F5344CB8AC3E}">
        <p14:creationId xmlns:p14="http://schemas.microsoft.com/office/powerpoint/2010/main" val="278315394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5400" y="-2728"/>
            <a:ext cx="8215337" cy="623416"/>
          </a:xfrm>
          <a:prstGeom prst="rect">
            <a:avLst/>
          </a:prstGeom>
          <a:solidFill>
            <a:schemeClr val="tx2">
              <a:lumMod val="60000"/>
              <a:lumOff val="40000"/>
            </a:schemeClr>
          </a:solidFill>
        </p:spPr>
        <p:txBody>
          <a:bodyPr/>
          <a:lstStyle/>
          <a:p>
            <a:r>
              <a:rPr lang="en-US" altLang="ko-KR" err="1">
                <a:ea typeface="굴림" charset="-127"/>
              </a:rPr>
              <a:t>IoT</a:t>
            </a:r>
            <a:r>
              <a:rPr lang="en-US" altLang="ko-KR">
                <a:ea typeface="굴림" charset="-127"/>
              </a:rPr>
              <a:t> Architecture</a:t>
            </a:r>
            <a:endParaRPr>
              <a:ea typeface="굴림" charset="-127"/>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747713"/>
            <a:ext cx="82391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483100" y="6300788"/>
            <a:ext cx="4432300" cy="2462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ko-KR" sz="1000" dirty="0" smtClean="0"/>
              <a:t>Source: </a:t>
            </a:r>
            <a:r>
              <a:rPr lang="en-US" altLang="ko-KR" sz="1000" dirty="0" err="1" smtClean="0"/>
              <a:t>Datang</a:t>
            </a:r>
            <a:r>
              <a:rPr lang="en-US" altLang="ko-KR" sz="1000" dirty="0" smtClean="0"/>
              <a:t> </a:t>
            </a:r>
            <a:r>
              <a:rPr lang="en-US" altLang="ko-KR" sz="1000" dirty="0"/>
              <a:t>Telecom Technology &amp; Industry </a:t>
            </a:r>
            <a:r>
              <a:rPr lang="en-US" altLang="ko-KR" sz="1000" dirty="0" smtClean="0"/>
              <a:t>Group</a:t>
            </a:r>
            <a:endParaRPr lang="ko-KR" altLang="en-US" sz="1000" dirty="0"/>
          </a:p>
        </p:txBody>
      </p:sp>
    </p:spTree>
    <p:extLst>
      <p:ext uri="{BB962C8B-B14F-4D97-AF65-F5344CB8AC3E}">
        <p14:creationId xmlns:p14="http://schemas.microsoft.com/office/powerpoint/2010/main" val="84941259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5400" y="-2728"/>
            <a:ext cx="8215337" cy="623416"/>
          </a:xfrm>
          <a:prstGeom prst="rect">
            <a:avLst/>
          </a:prstGeom>
          <a:solidFill>
            <a:schemeClr val="tx2">
              <a:lumMod val="60000"/>
              <a:lumOff val="40000"/>
            </a:schemeClr>
          </a:solidFill>
        </p:spPr>
        <p:txBody>
          <a:bodyPr/>
          <a:lstStyle/>
          <a:p>
            <a:r>
              <a:rPr lang="en-US" altLang="ko-KR" err="1">
                <a:ea typeface="굴림" charset="-127"/>
              </a:rPr>
              <a:t>IoT</a:t>
            </a:r>
            <a:r>
              <a:rPr lang="en-US" altLang="ko-KR">
                <a:ea typeface="굴림" charset="-127"/>
              </a:rPr>
              <a:t> Architecture</a:t>
            </a:r>
            <a:endParaRPr>
              <a:ea typeface="굴림" charset="-127"/>
            </a:endParaRPr>
          </a:p>
        </p:txBody>
      </p:sp>
      <p:sp>
        <p:nvSpPr>
          <p:cNvPr id="5" name="TextBox 4"/>
          <p:cNvSpPr txBox="1"/>
          <p:nvPr/>
        </p:nvSpPr>
        <p:spPr>
          <a:xfrm>
            <a:off x="4483100" y="6300788"/>
            <a:ext cx="4432300" cy="2462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ko-KR" sz="1000" dirty="0" smtClean="0"/>
              <a:t>Source: digi.com</a:t>
            </a:r>
            <a:endParaRPr lang="ko-KR" altLang="en-US" sz="1000" dirty="0"/>
          </a:p>
        </p:txBody>
      </p:sp>
      <p:pic>
        <p:nvPicPr>
          <p:cNvPr id="9218" name="Picture 2" descr="http://www.digi.com/images/diagrams/idigi-diag-net-infr-ui.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841375"/>
            <a:ext cx="8794392" cy="536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59050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5400" y="-2728"/>
            <a:ext cx="8215337" cy="623416"/>
          </a:xfrm>
          <a:prstGeom prst="rect">
            <a:avLst/>
          </a:prstGeom>
          <a:solidFill>
            <a:schemeClr val="tx2">
              <a:lumMod val="60000"/>
              <a:lumOff val="40000"/>
            </a:schemeClr>
          </a:solidFill>
        </p:spPr>
        <p:txBody>
          <a:bodyPr/>
          <a:lstStyle/>
          <a:p>
            <a:r>
              <a:rPr lang="en-US" altLang="ko-KR" err="1">
                <a:ea typeface="굴림" charset="-127"/>
              </a:rPr>
              <a:t>IoT</a:t>
            </a:r>
            <a:r>
              <a:rPr lang="en-US" altLang="ko-KR">
                <a:ea typeface="굴림" charset="-127"/>
              </a:rPr>
              <a:t> Architecture</a:t>
            </a:r>
            <a:endParaRPr>
              <a:ea typeface="굴림" charset="-127"/>
            </a:endParaRPr>
          </a:p>
        </p:txBody>
      </p:sp>
      <p:sp>
        <p:nvSpPr>
          <p:cNvPr id="5" name="TextBox 4"/>
          <p:cNvSpPr txBox="1"/>
          <p:nvPr/>
        </p:nvSpPr>
        <p:spPr>
          <a:xfrm>
            <a:off x="4483100" y="6300788"/>
            <a:ext cx="4432300" cy="2462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ko-KR" sz="1000" dirty="0" smtClean="0"/>
              <a:t>Source: </a:t>
            </a:r>
            <a:r>
              <a:rPr lang="en-US" altLang="ko-KR" sz="1000" dirty="0" err="1" smtClean="0"/>
              <a:t>IoT</a:t>
            </a:r>
            <a:r>
              <a:rPr lang="en-US" altLang="ko-KR" sz="1000" dirty="0" smtClean="0"/>
              <a:t>-A</a:t>
            </a:r>
            <a:endParaRPr lang="ko-KR" altLang="en-US" sz="1000" dirty="0"/>
          </a:p>
        </p:txBody>
      </p:sp>
      <p:pic>
        <p:nvPicPr>
          <p:cNvPr id="8194" name="Picture 2" descr="http://3.bp.blogspot.com/-l3cinW0WEsU/UE0h36lOMWI/AAAAAAAAANo/TkmXUxQc4cw/s1600/IoT-functio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4" y="825500"/>
            <a:ext cx="8975726" cy="546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59050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5400" y="-2728"/>
            <a:ext cx="8215337" cy="623416"/>
          </a:xfrm>
          <a:prstGeom prst="rect">
            <a:avLst/>
          </a:prstGeom>
          <a:solidFill>
            <a:schemeClr val="tx2">
              <a:lumMod val="60000"/>
              <a:lumOff val="40000"/>
            </a:schemeClr>
          </a:solidFill>
        </p:spPr>
        <p:txBody>
          <a:bodyPr/>
          <a:lstStyle/>
          <a:p>
            <a:r>
              <a:rPr lang="en-US" altLang="ko-KR">
                <a:ea typeface="굴림" charset="-127"/>
              </a:rPr>
              <a:t>Architecture for Open </a:t>
            </a:r>
            <a:r>
              <a:rPr lang="en-US" altLang="ko-KR" err="1">
                <a:ea typeface="굴림" charset="-127"/>
              </a:rPr>
              <a:t>IoT</a:t>
            </a:r>
            <a:r>
              <a:rPr lang="en-US" altLang="ko-KR">
                <a:ea typeface="굴림" charset="-127"/>
              </a:rPr>
              <a:t> Services</a:t>
            </a:r>
            <a:endParaRPr>
              <a:ea typeface="굴림" charset="-127"/>
            </a:endParaRPr>
          </a:p>
        </p:txBody>
      </p:sp>
      <p:sp>
        <p:nvSpPr>
          <p:cNvPr id="5" name="TextBox 4"/>
          <p:cNvSpPr txBox="1"/>
          <p:nvPr/>
        </p:nvSpPr>
        <p:spPr>
          <a:xfrm>
            <a:off x="4483100" y="6300788"/>
            <a:ext cx="4432300" cy="2462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n-US" altLang="ko-KR" sz="1000" dirty="0" smtClean="0"/>
              <a:t>Source: </a:t>
            </a:r>
            <a:r>
              <a:rPr lang="en-US" altLang="ko-KR" sz="1000" dirty="0" err="1" smtClean="0"/>
              <a:t>kno.e.sis</a:t>
            </a:r>
            <a:endParaRPr lang="ko-KR" altLang="en-US" sz="1000" dirty="0"/>
          </a:p>
        </p:txBody>
      </p:sp>
      <p:pic>
        <p:nvPicPr>
          <p:cNvPr id="6146" name="Picture 2" descr="http://wiki.knoesis.org/images/thumb/c/c8/Various_IoT_nodes_and_services.png/600px-Various_IoT_nodes_and_servi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4" y="749300"/>
            <a:ext cx="8670925" cy="555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8462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5400" y="-2728"/>
            <a:ext cx="8215337" cy="623416"/>
          </a:xfrm>
          <a:prstGeom prst="rect">
            <a:avLst/>
          </a:prstGeom>
          <a:solidFill>
            <a:schemeClr val="tx2">
              <a:lumMod val="60000"/>
              <a:lumOff val="40000"/>
            </a:schemeClr>
          </a:solidFill>
        </p:spPr>
        <p:txBody>
          <a:bodyPr/>
          <a:lstStyle/>
          <a:p>
            <a:r>
              <a:rPr lang="en-US" altLang="ko-KR">
                <a:ea typeface="굴림" charset="-127"/>
              </a:rPr>
              <a:t>Introductory Videos</a:t>
            </a:r>
            <a:endParaRPr>
              <a:ea typeface="굴림" charset="-127"/>
            </a:endParaRPr>
          </a:p>
        </p:txBody>
      </p:sp>
      <p:sp>
        <p:nvSpPr>
          <p:cNvPr id="3" name="내용 개체 틀 2"/>
          <p:cNvSpPr>
            <a:spLocks noGrp="1"/>
          </p:cNvSpPr>
          <p:nvPr>
            <p:ph idx="1"/>
          </p:nvPr>
        </p:nvSpPr>
        <p:spPr>
          <a:xfrm>
            <a:off x="235391" y="841973"/>
            <a:ext cx="8637006" cy="5223849"/>
          </a:xfrm>
        </p:spPr>
        <p:txBody>
          <a:bodyPr>
            <a:normAutofit/>
          </a:bodyPr>
          <a:lstStyle/>
          <a:p>
            <a:r>
              <a:rPr lang="en-US" altLang="ko-KR" sz="2400" dirty="0"/>
              <a:t>Intel </a:t>
            </a:r>
            <a:r>
              <a:rPr lang="en-US" altLang="ko-KR" sz="2400" dirty="0" err="1"/>
              <a:t>IoT</a:t>
            </a:r>
            <a:r>
              <a:rPr lang="en-US" altLang="ko-KR" sz="2400" dirty="0"/>
              <a:t> -- What Does The Internet of Things Mean? </a:t>
            </a:r>
          </a:p>
          <a:p>
            <a:pPr lvl="1"/>
            <a:r>
              <a:rPr lang="en-US" altLang="ko-KR" sz="2000" dirty="0">
                <a:hlinkClick r:id="rId2"/>
              </a:rPr>
              <a:t>http://</a:t>
            </a:r>
            <a:r>
              <a:rPr lang="en-US" altLang="ko-KR" sz="2000" dirty="0" smtClean="0">
                <a:hlinkClick r:id="rId2"/>
              </a:rPr>
              <a:t>www.youtube.com/watch?v=Q3ur8wzzhBU</a:t>
            </a:r>
            <a:endParaRPr lang="en-US" altLang="ko-KR" sz="2000" dirty="0" smtClean="0"/>
          </a:p>
          <a:p>
            <a:pPr lvl="1"/>
            <a:endParaRPr lang="en-US" altLang="ko-KR" sz="2400" dirty="0" smtClean="0"/>
          </a:p>
          <a:p>
            <a:r>
              <a:rPr lang="en-US" altLang="ko-KR" sz="2400" dirty="0" smtClean="0"/>
              <a:t>Cisco - </a:t>
            </a:r>
            <a:r>
              <a:rPr lang="en-US" altLang="ko-KR" sz="2400" dirty="0"/>
              <a:t>How the Internet of Things Will Change Everything--Including Ourselves </a:t>
            </a:r>
          </a:p>
          <a:p>
            <a:pPr lvl="1"/>
            <a:r>
              <a:rPr lang="en-US" altLang="ko-KR" sz="2000" dirty="0">
                <a:hlinkClick r:id="rId3"/>
              </a:rPr>
              <a:t>http://</a:t>
            </a:r>
            <a:r>
              <a:rPr lang="en-US" altLang="ko-KR" sz="2000" dirty="0" smtClean="0">
                <a:hlinkClick r:id="rId3"/>
              </a:rPr>
              <a:t>www.youtube.com/watch?v=B_hjAfPJeRA</a:t>
            </a:r>
            <a:endParaRPr lang="en-US" altLang="ko-KR" sz="2000" dirty="0" smtClean="0"/>
          </a:p>
          <a:p>
            <a:pPr lvl="1"/>
            <a:endParaRPr lang="en-US" altLang="ko-KR" sz="2000" dirty="0"/>
          </a:p>
          <a:p>
            <a:r>
              <a:rPr lang="en-US" altLang="ko-KR" sz="2400" dirty="0"/>
              <a:t>IBM – </a:t>
            </a:r>
            <a:r>
              <a:rPr lang="en-US" altLang="ko-KR" sz="2400" dirty="0" smtClean="0"/>
              <a:t>Internet of Things</a:t>
            </a:r>
            <a:endParaRPr lang="en-US" altLang="ko-KR" sz="2400" dirty="0"/>
          </a:p>
          <a:p>
            <a:pPr lvl="1"/>
            <a:r>
              <a:rPr lang="en-US" altLang="ko-KR" sz="2000" dirty="0" smtClean="0">
                <a:hlinkClick r:id="rId4"/>
              </a:rPr>
              <a:t>http</a:t>
            </a:r>
            <a:r>
              <a:rPr lang="en-US" altLang="ko-KR" sz="2000" dirty="0">
                <a:hlinkClick r:id="rId4"/>
              </a:rPr>
              <a:t>://</a:t>
            </a:r>
            <a:r>
              <a:rPr lang="en-US" altLang="ko-KR" sz="2000" dirty="0" smtClean="0">
                <a:hlinkClick r:id="rId4"/>
              </a:rPr>
              <a:t>www.youtube.com/watch?v=df9xAZZ-8zg</a:t>
            </a:r>
            <a:endParaRPr lang="en-US" altLang="ko-KR" sz="2000" dirty="0" smtClean="0"/>
          </a:p>
          <a:p>
            <a:pPr lvl="1"/>
            <a:endParaRPr lang="en-US" altLang="ko-KR" sz="2000" dirty="0"/>
          </a:p>
          <a:p>
            <a:r>
              <a:rPr lang="en-US" altLang="ko-KR" sz="2400" dirty="0" smtClean="0"/>
              <a:t>Dr</a:t>
            </a:r>
            <a:r>
              <a:rPr lang="en-US" altLang="ko-KR" sz="2400" dirty="0"/>
              <a:t>. John Barrett at </a:t>
            </a:r>
            <a:r>
              <a:rPr lang="en-US" altLang="ko-KR" sz="2400" dirty="0" err="1"/>
              <a:t>TEDxCIT</a:t>
            </a:r>
            <a:r>
              <a:rPr lang="en-US" altLang="ko-KR" sz="2400" dirty="0"/>
              <a:t> </a:t>
            </a:r>
            <a:r>
              <a:rPr lang="en-US" altLang="ko-KR" sz="2400" dirty="0" smtClean="0"/>
              <a:t>– The Internet of Things</a:t>
            </a:r>
          </a:p>
          <a:p>
            <a:pPr lvl="1"/>
            <a:r>
              <a:rPr lang="en-US" altLang="ko-KR" sz="2000" dirty="0">
                <a:hlinkClick r:id="rId5"/>
              </a:rPr>
              <a:t>http://</a:t>
            </a:r>
            <a:r>
              <a:rPr lang="en-US" altLang="ko-KR" sz="2000" dirty="0" smtClean="0">
                <a:hlinkClick r:id="rId5"/>
              </a:rPr>
              <a:t>www.youtube.com/watch?v=QaTIt1C5R-M</a:t>
            </a:r>
            <a:endParaRPr lang="en-US" altLang="ko-KR" sz="2000" dirty="0" smtClean="0"/>
          </a:p>
          <a:p>
            <a:pPr lvl="1"/>
            <a:endParaRPr lang="en-US" altLang="ko-KR" sz="2000" dirty="0"/>
          </a:p>
          <a:p>
            <a:endParaRPr lang="en-US" altLang="ko-KR" sz="2400" dirty="0" smtClean="0"/>
          </a:p>
          <a:p>
            <a:endParaRPr lang="en-US" altLang="ko-KR" sz="2400" dirty="0" smtClean="0"/>
          </a:p>
        </p:txBody>
      </p:sp>
    </p:spTree>
    <p:extLst>
      <p:ext uri="{BB962C8B-B14F-4D97-AF65-F5344CB8AC3E}">
        <p14:creationId xmlns:p14="http://schemas.microsoft.com/office/powerpoint/2010/main" val="128875066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5400" y="-2728"/>
            <a:ext cx="8215337" cy="623416"/>
          </a:xfrm>
          <a:prstGeom prst="rect">
            <a:avLst/>
          </a:prstGeom>
          <a:solidFill>
            <a:schemeClr val="tx2">
              <a:lumMod val="60000"/>
              <a:lumOff val="40000"/>
            </a:schemeClr>
          </a:solidFill>
        </p:spPr>
        <p:txBody>
          <a:bodyPr/>
          <a:lstStyle/>
          <a:p>
            <a:r>
              <a:rPr lang="en-US" altLang="ko-KR">
                <a:ea typeface="굴림" charset="-127"/>
              </a:rPr>
              <a:t>What are the major components of </a:t>
            </a:r>
            <a:r>
              <a:rPr lang="en-US" altLang="ko-KR" err="1">
                <a:ea typeface="굴림" charset="-127"/>
              </a:rPr>
              <a:t>IoT</a:t>
            </a:r>
            <a:r>
              <a:rPr lang="en-US" altLang="ko-KR">
                <a:ea typeface="굴림" charset="-127"/>
              </a:rPr>
              <a:t>?</a:t>
            </a:r>
            <a:endParaRPr>
              <a:ea typeface="굴림" charset="-127"/>
            </a:endParaRPr>
          </a:p>
        </p:txBody>
      </p:sp>
      <p:sp>
        <p:nvSpPr>
          <p:cNvPr id="3" name="내용 개체 틀 2"/>
          <p:cNvSpPr>
            <a:spLocks noGrp="1"/>
          </p:cNvSpPr>
          <p:nvPr>
            <p:ph idx="1"/>
          </p:nvPr>
        </p:nvSpPr>
        <p:spPr>
          <a:xfrm>
            <a:off x="235391" y="841973"/>
            <a:ext cx="8637006" cy="5223849"/>
          </a:xfrm>
        </p:spPr>
        <p:txBody>
          <a:bodyPr>
            <a:normAutofit/>
          </a:bodyPr>
          <a:lstStyle/>
          <a:p>
            <a:pPr marL="514350" indent="-514350">
              <a:buFont typeface="+mj-lt"/>
              <a:buAutoNum type="arabicPeriod"/>
            </a:pPr>
            <a:r>
              <a:rPr lang="en-US" altLang="ko-KR" sz="2600" dirty="0" smtClean="0"/>
              <a:t>Sensors/Actuators</a:t>
            </a:r>
          </a:p>
          <a:p>
            <a:pPr marL="514350" indent="-514350">
              <a:buFont typeface="+mj-lt"/>
              <a:buAutoNum type="arabicPeriod"/>
            </a:pPr>
            <a:r>
              <a:rPr lang="en-US" altLang="ko-KR" sz="2600" dirty="0" smtClean="0"/>
              <a:t>Communication between servers or server platforms</a:t>
            </a:r>
          </a:p>
          <a:p>
            <a:pPr marL="514350" indent="-514350">
              <a:buFont typeface="+mj-lt"/>
              <a:buAutoNum type="arabicPeriod"/>
            </a:pPr>
            <a:r>
              <a:rPr lang="en-US" altLang="ko-KR" sz="2600" dirty="0" smtClean="0"/>
              <a:t>Server/Middleware Platforms</a:t>
            </a:r>
          </a:p>
          <a:p>
            <a:pPr marL="514350" indent="-514350">
              <a:buFont typeface="+mj-lt"/>
              <a:buAutoNum type="arabicPeriod"/>
            </a:pPr>
            <a:r>
              <a:rPr lang="en-US" altLang="ko-KR" sz="2600" dirty="0" smtClean="0"/>
              <a:t>Data Analytics Engines</a:t>
            </a:r>
          </a:p>
          <a:p>
            <a:pPr marL="514350" indent="-514350">
              <a:buFont typeface="+mj-lt"/>
              <a:buAutoNum type="arabicPeriod"/>
            </a:pPr>
            <a:r>
              <a:rPr lang="en-US" altLang="ko-KR" sz="2600" dirty="0" smtClean="0"/>
              <a:t>Apps (iOS, Android, Web)</a:t>
            </a:r>
          </a:p>
          <a:p>
            <a:endParaRPr lang="en-US" altLang="ko-KR" sz="2600" dirty="0" smtClean="0"/>
          </a:p>
          <a:p>
            <a:endParaRPr lang="en-US" altLang="ko-KR" sz="2600" dirty="0" smtClean="0"/>
          </a:p>
          <a:p>
            <a:endParaRPr lang="en-US" altLang="ko-KR" sz="2600" dirty="0" smtClean="0"/>
          </a:p>
          <a:p>
            <a:endParaRPr lang="en-US" altLang="ko-KR" sz="2600" dirty="0" smtClean="0"/>
          </a:p>
        </p:txBody>
      </p:sp>
    </p:spTree>
    <p:extLst>
      <p:ext uri="{BB962C8B-B14F-4D97-AF65-F5344CB8AC3E}">
        <p14:creationId xmlns:p14="http://schemas.microsoft.com/office/powerpoint/2010/main" val="265664311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728"/>
            <a:ext cx="8215337" cy="623416"/>
          </a:xfrm>
          <a:prstGeom prst="rect">
            <a:avLst/>
          </a:prstGeom>
          <a:solidFill>
            <a:schemeClr val="tx2">
              <a:lumMod val="60000"/>
              <a:lumOff val="40000"/>
            </a:schemeClr>
          </a:solidFill>
        </p:spPr>
        <p:txBody>
          <a:bodyPr/>
          <a:lstStyle/>
          <a:p>
            <a:r>
              <a:rPr lang="en-US" altLang="ko-KR">
                <a:ea typeface="굴림" charset="-127"/>
              </a:rPr>
              <a:t>Communication Technologies for </a:t>
            </a:r>
            <a:r>
              <a:rPr lang="en-US" altLang="ko-KR" err="1">
                <a:ea typeface="굴림" charset="-127"/>
              </a:rPr>
              <a:t>IoT</a:t>
            </a:r>
            <a:endParaRPr>
              <a:ea typeface="굴림" charset="-127"/>
            </a:endParaRPr>
          </a:p>
        </p:txBody>
      </p:sp>
      <p:sp>
        <p:nvSpPr>
          <p:cNvPr id="3" name="내용 개체 틀 2"/>
          <p:cNvSpPr>
            <a:spLocks noGrp="1"/>
          </p:cNvSpPr>
          <p:nvPr>
            <p:ph idx="1"/>
          </p:nvPr>
        </p:nvSpPr>
        <p:spPr>
          <a:xfrm>
            <a:off x="235391" y="841973"/>
            <a:ext cx="8637006" cy="5223849"/>
          </a:xfrm>
        </p:spPr>
        <p:txBody>
          <a:bodyPr>
            <a:normAutofit lnSpcReduction="10000"/>
          </a:bodyPr>
          <a:lstStyle/>
          <a:p>
            <a:pPr marL="514350" indent="-514350">
              <a:buFont typeface="+mj-lt"/>
              <a:buAutoNum type="arabicPeriod"/>
            </a:pPr>
            <a:r>
              <a:rPr lang="en-US" altLang="ko-KR" sz="2600" dirty="0" smtClean="0"/>
              <a:t>Bluetooth</a:t>
            </a:r>
          </a:p>
          <a:p>
            <a:pPr marL="514350" indent="-514350">
              <a:buFont typeface="+mj-lt"/>
              <a:buAutoNum type="arabicPeriod"/>
            </a:pPr>
            <a:r>
              <a:rPr lang="en-US" altLang="ko-KR" sz="2600" dirty="0" err="1" smtClean="0"/>
              <a:t>Zigbee</a:t>
            </a:r>
            <a:endParaRPr lang="en-US" altLang="ko-KR" sz="2600" dirty="0" smtClean="0"/>
          </a:p>
          <a:p>
            <a:pPr marL="514350" indent="-514350">
              <a:buFont typeface="+mj-lt"/>
              <a:buAutoNum type="arabicPeriod"/>
            </a:pPr>
            <a:r>
              <a:rPr lang="en-US" altLang="ko-KR" sz="2600" dirty="0" smtClean="0"/>
              <a:t>Z-Wave</a:t>
            </a:r>
          </a:p>
          <a:p>
            <a:pPr marL="514350" indent="-514350">
              <a:buFont typeface="+mj-lt"/>
              <a:buAutoNum type="arabicPeriod"/>
            </a:pPr>
            <a:r>
              <a:rPr lang="en-US" altLang="ko-KR" sz="2600" dirty="0" smtClean="0"/>
              <a:t>NFC (Near-Field Communication)</a:t>
            </a:r>
            <a:endParaRPr lang="en-US" altLang="ko-KR" sz="2600" dirty="0"/>
          </a:p>
          <a:p>
            <a:pPr marL="514350" indent="-514350">
              <a:buFont typeface="+mj-lt"/>
              <a:buAutoNum type="arabicPeriod"/>
            </a:pPr>
            <a:r>
              <a:rPr lang="en-US" altLang="ko-KR" sz="2600" dirty="0" smtClean="0"/>
              <a:t>RFID</a:t>
            </a:r>
          </a:p>
          <a:p>
            <a:pPr marL="514350" indent="-514350">
              <a:buFont typeface="+mj-lt"/>
              <a:buAutoNum type="arabicPeriod"/>
            </a:pPr>
            <a:r>
              <a:rPr lang="en-US" altLang="ko-KR" sz="2600" dirty="0" err="1" smtClean="0"/>
              <a:t>WiFi</a:t>
            </a:r>
            <a:endParaRPr lang="en-US" altLang="ko-KR" sz="2600" dirty="0" smtClean="0"/>
          </a:p>
          <a:p>
            <a:pPr marL="514350" indent="-514350">
              <a:buFont typeface="+mj-lt"/>
              <a:buAutoNum type="arabicPeriod"/>
            </a:pPr>
            <a:r>
              <a:rPr lang="en-US" altLang="ko-KR" sz="2600" dirty="0" smtClean="0"/>
              <a:t>2G/3G/LTE</a:t>
            </a:r>
            <a:endParaRPr lang="en-US" altLang="ko-KR" sz="2600" dirty="0"/>
          </a:p>
          <a:p>
            <a:pPr marL="514350" indent="-514350">
              <a:buFont typeface="+mj-lt"/>
              <a:buAutoNum type="arabicPeriod"/>
            </a:pPr>
            <a:r>
              <a:rPr lang="en-US" altLang="ko-KR" sz="2600" dirty="0" err="1" smtClean="0"/>
              <a:t>Wibro</a:t>
            </a:r>
            <a:r>
              <a:rPr lang="en-US" altLang="ko-KR" sz="2600" dirty="0" smtClean="0"/>
              <a:t>/Mobile </a:t>
            </a:r>
            <a:r>
              <a:rPr lang="en-US" altLang="ko-KR" sz="2600" dirty="0" err="1" smtClean="0"/>
              <a:t>WiMax</a:t>
            </a:r>
            <a:endParaRPr lang="en-US" altLang="ko-KR" sz="2600" dirty="0" smtClean="0"/>
          </a:p>
          <a:p>
            <a:pPr marL="514350" indent="-514350">
              <a:buFont typeface="+mj-lt"/>
              <a:buAutoNum type="arabicPeriod"/>
            </a:pPr>
            <a:r>
              <a:rPr lang="en-US" altLang="ko-KR" sz="2600" dirty="0" smtClean="0"/>
              <a:t>PLC (Power Line Communication)</a:t>
            </a:r>
          </a:p>
          <a:p>
            <a:pPr marL="514350" indent="-514350">
              <a:buFont typeface="+mj-lt"/>
              <a:buAutoNum type="arabicPeriod"/>
            </a:pPr>
            <a:r>
              <a:rPr lang="en-US" altLang="ko-KR" sz="2600" dirty="0" smtClean="0"/>
              <a:t>Ethernet</a:t>
            </a:r>
          </a:p>
          <a:p>
            <a:pPr marL="514350" indent="-514350">
              <a:buFont typeface="+mj-lt"/>
              <a:buAutoNum type="arabicPeriod"/>
            </a:pPr>
            <a:r>
              <a:rPr lang="en-US" altLang="ko-KR" sz="2600" dirty="0" smtClean="0"/>
              <a:t>What else?</a:t>
            </a:r>
          </a:p>
          <a:p>
            <a:endParaRPr lang="en-US" altLang="ko-KR" sz="2600" dirty="0" smtClean="0"/>
          </a:p>
          <a:p>
            <a:endParaRPr lang="en-US" altLang="ko-KR" sz="2600" dirty="0" smtClean="0"/>
          </a:p>
          <a:p>
            <a:endParaRPr lang="en-US" altLang="ko-KR" sz="2600" dirty="0" smtClean="0"/>
          </a:p>
          <a:p>
            <a:endParaRPr lang="en-US" altLang="ko-KR" sz="2600" dirty="0" smtClean="0"/>
          </a:p>
        </p:txBody>
      </p:sp>
    </p:spTree>
    <p:extLst>
      <p:ext uri="{BB962C8B-B14F-4D97-AF65-F5344CB8AC3E}">
        <p14:creationId xmlns:p14="http://schemas.microsoft.com/office/powerpoint/2010/main" val="352933179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5400" y="-2728"/>
            <a:ext cx="8215337" cy="623416"/>
          </a:xfrm>
          <a:prstGeom prst="rect">
            <a:avLst/>
          </a:prstGeom>
          <a:solidFill>
            <a:schemeClr val="tx2">
              <a:lumMod val="60000"/>
              <a:lumOff val="40000"/>
            </a:schemeClr>
          </a:solidFill>
        </p:spPr>
        <p:txBody>
          <a:bodyPr/>
          <a:lstStyle/>
          <a:p>
            <a:r>
              <a:rPr lang="en-US" altLang="ko-KR">
                <a:ea typeface="굴림" charset="-127"/>
              </a:rPr>
              <a:t>Terminologies similar to </a:t>
            </a:r>
            <a:r>
              <a:rPr lang="en-US" altLang="ko-KR" err="1">
                <a:ea typeface="굴림" charset="-127"/>
              </a:rPr>
              <a:t>IoT</a:t>
            </a:r>
            <a:endParaRPr>
              <a:ea typeface="굴림" charset="-127"/>
            </a:endParaRPr>
          </a:p>
        </p:txBody>
      </p:sp>
      <p:sp>
        <p:nvSpPr>
          <p:cNvPr id="3" name="내용 개체 틀 2"/>
          <p:cNvSpPr>
            <a:spLocks noGrp="1"/>
          </p:cNvSpPr>
          <p:nvPr>
            <p:ph idx="1"/>
          </p:nvPr>
        </p:nvSpPr>
        <p:spPr>
          <a:xfrm>
            <a:off x="235391" y="841973"/>
            <a:ext cx="8637006" cy="5223849"/>
          </a:xfrm>
        </p:spPr>
        <p:txBody>
          <a:bodyPr>
            <a:normAutofit/>
          </a:bodyPr>
          <a:lstStyle/>
          <a:p>
            <a:pPr marL="514350" indent="-514350">
              <a:buFont typeface="+mj-lt"/>
              <a:buAutoNum type="arabicPeriod"/>
            </a:pPr>
            <a:r>
              <a:rPr lang="en-US" altLang="ko-KR" sz="2600" dirty="0" smtClean="0"/>
              <a:t>USN (Ubiquitous Sensor Networks)</a:t>
            </a:r>
          </a:p>
          <a:p>
            <a:pPr marL="514350" indent="-514350">
              <a:buFont typeface="+mj-lt"/>
              <a:buAutoNum type="arabicPeriod"/>
            </a:pPr>
            <a:r>
              <a:rPr lang="en-US" altLang="ko-KR" sz="2600" dirty="0" smtClean="0"/>
              <a:t>M2M (Machine-to-Machine)</a:t>
            </a:r>
          </a:p>
          <a:p>
            <a:pPr marL="514350" indent="-514350">
              <a:buFont typeface="+mj-lt"/>
              <a:buAutoNum type="arabicPeriod"/>
            </a:pPr>
            <a:r>
              <a:rPr lang="en-US" altLang="ko-KR" sz="2600" dirty="0" err="1" smtClean="0"/>
              <a:t>IoE</a:t>
            </a:r>
            <a:r>
              <a:rPr lang="en-US" altLang="ko-KR" sz="2600" dirty="0" smtClean="0"/>
              <a:t> (Internet of Everything) – Cisco’s favorite term</a:t>
            </a:r>
          </a:p>
          <a:p>
            <a:pPr marL="514350" indent="-514350">
              <a:buFont typeface="+mj-lt"/>
              <a:buAutoNum type="arabicPeriod"/>
            </a:pPr>
            <a:r>
              <a:rPr lang="en-US" altLang="ko-KR" sz="2600" dirty="0" smtClean="0"/>
              <a:t>Cloud of Things</a:t>
            </a:r>
          </a:p>
          <a:p>
            <a:pPr marL="514350" indent="-514350">
              <a:buFont typeface="+mj-lt"/>
              <a:buAutoNum type="arabicPeriod"/>
            </a:pPr>
            <a:r>
              <a:rPr lang="en-US" altLang="ko-KR" sz="2600" dirty="0" smtClean="0"/>
              <a:t>Web of Things</a:t>
            </a:r>
          </a:p>
          <a:p>
            <a:endParaRPr lang="en-US" altLang="ko-KR" sz="2600" dirty="0" smtClean="0"/>
          </a:p>
        </p:txBody>
      </p:sp>
    </p:spTree>
    <p:extLst>
      <p:ext uri="{BB962C8B-B14F-4D97-AF65-F5344CB8AC3E}">
        <p14:creationId xmlns:p14="http://schemas.microsoft.com/office/powerpoint/2010/main" val="961506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728"/>
            <a:ext cx="8215337" cy="623416"/>
          </a:xfrm>
          <a:prstGeom prst="rect">
            <a:avLst/>
          </a:prstGeom>
        </p:spPr>
        <p:txBody>
          <a:bodyPr/>
          <a:lstStyle/>
          <a:p>
            <a:r>
              <a:rPr lang="en-US" altLang="ko-KR" dirty="0" smtClean="0"/>
              <a:t>Course Assignments</a:t>
            </a:r>
            <a:endParaRPr lang="ko-KR" altLang="en-US" dirty="0"/>
          </a:p>
        </p:txBody>
      </p:sp>
      <p:sp>
        <p:nvSpPr>
          <p:cNvPr id="3" name="내용 개체 틀 2"/>
          <p:cNvSpPr>
            <a:spLocks noGrp="1"/>
          </p:cNvSpPr>
          <p:nvPr>
            <p:ph idx="1"/>
          </p:nvPr>
        </p:nvSpPr>
        <p:spPr/>
        <p:txBody>
          <a:bodyPr>
            <a:normAutofit/>
          </a:bodyPr>
          <a:lstStyle/>
          <a:p>
            <a:pPr marL="0" indent="0">
              <a:buNone/>
            </a:pPr>
            <a:r>
              <a:rPr lang="en-US" altLang="ko-KR" sz="2400" dirty="0" smtClean="0"/>
              <a:t>Will involve a number of things including: </a:t>
            </a:r>
          </a:p>
          <a:p>
            <a:r>
              <a:rPr lang="en-US" altLang="ko-KR" sz="2400" dirty="0"/>
              <a:t>C</a:t>
            </a:r>
            <a:r>
              <a:rPr lang="en-US" altLang="ko-KR" sz="2400" dirty="0" smtClean="0"/>
              <a:t>reating your own homepage/blog/wiki/LinkedIn/Facebook/etc. page</a:t>
            </a:r>
          </a:p>
          <a:p>
            <a:r>
              <a:rPr lang="en-US" altLang="ko-KR" sz="2400" dirty="0" smtClean="0"/>
              <a:t>Survey various topics/platforms/tools/devices and presenting your findings in class – class presentations should be prepared in PowerPoint or similar presentation SW</a:t>
            </a:r>
          </a:p>
          <a:p>
            <a:r>
              <a:rPr lang="en-US" altLang="ko-KR" sz="2400" dirty="0" smtClean="0"/>
              <a:t>Watching YouTube videos and answering some questions</a:t>
            </a:r>
          </a:p>
          <a:p>
            <a:r>
              <a:rPr lang="en-US" altLang="ko-KR" sz="2400" dirty="0" smtClean="0"/>
              <a:t>Developing software for some “things”</a:t>
            </a:r>
          </a:p>
          <a:p>
            <a:endParaRPr lang="en-US" altLang="ko-KR" sz="2400" dirty="0" smtClean="0"/>
          </a:p>
          <a:p>
            <a:pPr lvl="1"/>
            <a:endParaRPr lang="en-US" altLang="ko-KR" sz="2000" dirty="0" smtClean="0"/>
          </a:p>
          <a:p>
            <a:pPr lvl="1"/>
            <a:endParaRPr lang="ko-KR"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idx="4294967295"/>
          </p:nvPr>
        </p:nvSpPr>
        <p:spPr>
          <a:xfrm>
            <a:off x="457200" y="-26988"/>
            <a:ext cx="8229600" cy="1143001"/>
          </a:xfrm>
          <a:prstGeom prst="rect">
            <a:avLst/>
          </a:prstGeom>
        </p:spPr>
        <p:txBody>
          <a:bodyPr/>
          <a:lstStyle/>
          <a:p>
            <a:r>
              <a:rPr lang="en-GB" altLang="ko-KR" smtClean="0">
                <a:ea typeface="굴림" charset="-127"/>
              </a:rPr>
              <a:t>Module Aims</a:t>
            </a:r>
          </a:p>
        </p:txBody>
      </p:sp>
      <p:sp>
        <p:nvSpPr>
          <p:cNvPr id="3076" name="Content Placeholder 2"/>
          <p:cNvSpPr>
            <a:spLocks noGrp="1"/>
          </p:cNvSpPr>
          <p:nvPr>
            <p:ph sz="half" idx="4294967295"/>
          </p:nvPr>
        </p:nvSpPr>
        <p:spPr>
          <a:xfrm>
            <a:off x="457200" y="1268413"/>
            <a:ext cx="7988300" cy="4459287"/>
          </a:xfrm>
          <a:prstGeom prst="rect">
            <a:avLst/>
          </a:prstGeom>
        </p:spPr>
        <p:txBody>
          <a:bodyPr/>
          <a:lstStyle/>
          <a:p>
            <a:r>
              <a:rPr lang="en-GB" altLang="ko-KR" sz="2000" smtClean="0">
                <a:ea typeface="굴림" charset="-127"/>
              </a:rPr>
              <a:t>The main aim of this module is to introduce the fundamental concepts of the Internet of Things and its applications and architecture models;</a:t>
            </a:r>
          </a:p>
          <a:p>
            <a:r>
              <a:rPr lang="en-GB" altLang="ko-KR" sz="2000" smtClean="0">
                <a:ea typeface="굴림" charset="-127"/>
              </a:rPr>
              <a:t>Introduction to the technologies and mechanisms for sensing, actuation, processing and cyber-physical data communication. </a:t>
            </a:r>
          </a:p>
          <a:p>
            <a:r>
              <a:rPr lang="en-GB" altLang="ko-KR" sz="2000" smtClean="0">
                <a:ea typeface="굴림" charset="-127"/>
              </a:rPr>
              <a:t>Discussing semantic technologies, service oriented solutions and networking technologies that enable the integration of Internet of Things data and services into the cyber world (i.e. the Internet and the Web). </a:t>
            </a:r>
          </a:p>
          <a:p>
            <a:r>
              <a:rPr lang="en-GB" altLang="ko-KR" sz="2000" smtClean="0">
                <a:solidFill>
                  <a:srgbClr val="0000FF"/>
                </a:solidFill>
                <a:ea typeface="굴림" charset="-127"/>
              </a:rPr>
              <a:t>To develop practical skills that can be transferred into a real-world environment</a:t>
            </a:r>
            <a:r>
              <a:rPr lang="en-GB" altLang="ko-KR" sz="2000" smtClean="0">
                <a:ea typeface="굴림" charset="-127"/>
              </a:rPr>
              <a:t>.</a:t>
            </a:r>
          </a:p>
          <a:p>
            <a:pPr>
              <a:lnSpc>
                <a:spcPct val="120000"/>
              </a:lnSpc>
            </a:pPr>
            <a:endParaRPr lang="en-GB" altLang="ko-KR" sz="2000" smtClean="0">
              <a:ea typeface="굴림" charset="-127"/>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728"/>
            <a:ext cx="8215337" cy="623416"/>
          </a:xfrm>
          <a:prstGeom prst="rect">
            <a:avLst/>
          </a:prstGeom>
        </p:spPr>
        <p:txBody>
          <a:bodyPr/>
          <a:lstStyle/>
          <a:p>
            <a:r>
              <a:rPr lang="en-US" altLang="ko-KR" dirty="0" smtClean="0"/>
              <a:t>Term Project</a:t>
            </a:r>
            <a:endParaRPr lang="ko-KR" altLang="en-US" dirty="0"/>
          </a:p>
        </p:txBody>
      </p:sp>
      <p:sp>
        <p:nvSpPr>
          <p:cNvPr id="3" name="내용 개체 틀 2"/>
          <p:cNvSpPr>
            <a:spLocks noGrp="1"/>
          </p:cNvSpPr>
          <p:nvPr>
            <p:ph idx="1"/>
          </p:nvPr>
        </p:nvSpPr>
        <p:spPr/>
        <p:txBody>
          <a:bodyPr>
            <a:normAutofit/>
          </a:bodyPr>
          <a:lstStyle/>
          <a:p>
            <a:r>
              <a:rPr lang="en-US" altLang="ko-KR" sz="2400" dirty="0" smtClean="0"/>
              <a:t>Will develop an </a:t>
            </a:r>
            <a:r>
              <a:rPr lang="en-US" altLang="ko-KR" sz="2400" dirty="0" err="1" smtClean="0"/>
              <a:t>IoT</a:t>
            </a:r>
            <a:r>
              <a:rPr lang="en-US" altLang="ko-KR" sz="2400" dirty="0" smtClean="0"/>
              <a:t> system involving one or more devices, </a:t>
            </a:r>
            <a:r>
              <a:rPr lang="en-US" altLang="ko-KR" sz="2400" dirty="0" err="1" smtClean="0"/>
              <a:t>IoT</a:t>
            </a:r>
            <a:r>
              <a:rPr lang="en-US" altLang="ko-KR" sz="2400" dirty="0" smtClean="0"/>
              <a:t> platform, and smartphone app</a:t>
            </a:r>
          </a:p>
          <a:p>
            <a:r>
              <a:rPr lang="en-US" altLang="ko-KR" sz="2400" dirty="0" smtClean="0"/>
              <a:t>May be done in groups of 2-3 students</a:t>
            </a:r>
          </a:p>
          <a:p>
            <a:r>
              <a:rPr lang="en-US" altLang="ko-KR" sz="2400" dirty="0" smtClean="0"/>
              <a:t>Go through the process of system development life cycle (i.e., project definition, requirements analysis, design, implementation, testing, deployment) and documentation – will be done throughout the course</a:t>
            </a:r>
          </a:p>
          <a:p>
            <a:r>
              <a:rPr lang="en-US" altLang="ko-KR" sz="2400" dirty="0" smtClean="0"/>
              <a:t>There will be a final presentation and demo at the end of the term</a:t>
            </a:r>
          </a:p>
          <a:p>
            <a:r>
              <a:rPr lang="en-US" altLang="ko-KR" sz="2400" dirty="0" smtClean="0"/>
              <a:t>50% of the course mark will be allocated for this</a:t>
            </a:r>
          </a:p>
          <a:p>
            <a:r>
              <a:rPr lang="en-US" altLang="ko-KR" sz="2400" dirty="0" smtClean="0">
                <a:solidFill>
                  <a:srgbClr val="FF0000"/>
                </a:solidFill>
              </a:rPr>
              <a:t>Think about what you would like to develop!</a:t>
            </a:r>
          </a:p>
          <a:p>
            <a:endParaRPr lang="en-US" altLang="ko-KR" sz="2400" dirty="0" smtClean="0"/>
          </a:p>
          <a:p>
            <a:pPr lvl="1"/>
            <a:endParaRPr lang="en-US" altLang="ko-KR" sz="2000" dirty="0" smtClean="0"/>
          </a:p>
          <a:p>
            <a:pPr lvl="1"/>
            <a:endParaRPr lang="ko-KR" altLang="en-US" dirty="0"/>
          </a:p>
        </p:txBody>
      </p:sp>
    </p:spTree>
    <p:extLst>
      <p:ext uri="{BB962C8B-B14F-4D97-AF65-F5344CB8AC3E}">
        <p14:creationId xmlns:p14="http://schemas.microsoft.com/office/powerpoint/2010/main" val="886493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728"/>
            <a:ext cx="8215337" cy="623416"/>
          </a:xfrm>
          <a:prstGeom prst="rect">
            <a:avLst/>
          </a:prstGeom>
        </p:spPr>
        <p:txBody>
          <a:bodyPr/>
          <a:lstStyle/>
          <a:p>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내용 개체 틀 2"/>
          <p:cNvSpPr txBox="1">
            <a:spLocks/>
          </p:cNvSpPr>
          <p:nvPr/>
        </p:nvSpPr>
        <p:spPr>
          <a:xfrm>
            <a:off x="3568699" y="1904389"/>
            <a:ext cx="5723695" cy="646045"/>
          </a:xfrm>
          <a:prstGeom prst="rect">
            <a:avLst/>
          </a:prstGeom>
        </p:spPr>
        <p:txBody>
          <a:bodyPr>
            <a:noAutofit/>
          </a:bodyPr>
          <a:lstStyle/>
          <a:p>
            <a:pPr marL="342900" marR="0" lvl="0" indent="-342900" algn="ctr" defTabSz="914400" rtl="0" eaLnBrk="0" fontAlgn="base" latinLnBrk="1" hangingPunct="0">
              <a:lnSpc>
                <a:spcPct val="100000"/>
              </a:lnSpc>
              <a:spcBef>
                <a:spcPct val="20000"/>
              </a:spcBef>
              <a:spcAft>
                <a:spcPct val="0"/>
              </a:spcAft>
              <a:buClrTx/>
              <a:buSzTx/>
              <a:buFont typeface="Wingdings" pitchFamily="2" charset="2"/>
              <a:buNone/>
              <a:tabLst/>
              <a:defRPr/>
            </a:pPr>
            <a:r>
              <a:rPr kumimoji="0" lang="en-US" altLang="ko-KR" sz="4800" b="1" i="0" u="none" strike="noStrike" kern="1200" cap="none" spc="0" normalizeH="0" baseline="0" noProof="0" dirty="0" smtClean="0">
                <a:ln>
                  <a:noFill/>
                </a:ln>
                <a:solidFill>
                  <a:schemeClr val="bg1"/>
                </a:solidFill>
                <a:effectLst/>
                <a:uLnTx/>
                <a:uFillTx/>
                <a:latin typeface="HY견고딕" pitchFamily="18" charset="-127"/>
                <a:ea typeface="HY견고딕" pitchFamily="18" charset="-127"/>
                <a:cs typeface="Arial" pitchFamily="34" charset="0"/>
              </a:rPr>
              <a:t>Q&amp;A</a:t>
            </a:r>
            <a:endParaRPr kumimoji="0" lang="ko-KR" altLang="en-US" sz="4800" b="1" i="0" u="none" strike="noStrike" kern="1200" cap="none" spc="0" normalizeH="0" baseline="0" noProof="0" dirty="0">
              <a:ln>
                <a:noFill/>
              </a:ln>
              <a:solidFill>
                <a:schemeClr val="bg1"/>
              </a:solidFill>
              <a:effectLst/>
              <a:uLnTx/>
              <a:uFillTx/>
              <a:latin typeface="HY견고딕" pitchFamily="18" charset="-127"/>
              <a:ea typeface="HY견고딕" pitchFamily="18" charset="-127"/>
              <a:cs typeface="Arial" pitchFamily="34" charset="0"/>
            </a:endParaRPr>
          </a:p>
        </p:txBody>
      </p:sp>
    </p:spTree>
    <p:extLst>
      <p:ext uri="{BB962C8B-B14F-4D97-AF65-F5344CB8AC3E}">
        <p14:creationId xmlns:p14="http://schemas.microsoft.com/office/powerpoint/2010/main" val="183181652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73666"/>
            <a:ext cx="9144000" cy="5312833"/>
          </a:xfrm>
        </p:spPr>
        <p:txBody>
          <a:bodyPr>
            <a:normAutofit/>
          </a:bodyPr>
          <a:lstStyle/>
          <a:p>
            <a:r>
              <a:rPr lang="en-US" dirty="0" smtClean="0"/>
              <a:t>IOT Protocols</a:t>
            </a:r>
          </a:p>
          <a:p>
            <a:endParaRPr lang="en-US" dirty="0" smtClean="0"/>
          </a:p>
          <a:p>
            <a:r>
              <a:rPr lang="en-US" sz="2400" dirty="0" smtClean="0"/>
              <a:t>Infrastructure</a:t>
            </a:r>
            <a:r>
              <a:rPr lang="en-US" sz="2400" b="0" dirty="0" smtClean="0"/>
              <a:t> (ex: 6LowPAN, IPv4/IPv6, RPL)</a:t>
            </a:r>
          </a:p>
          <a:p>
            <a:r>
              <a:rPr lang="en-US" sz="2400" dirty="0" smtClean="0"/>
              <a:t>Identification</a:t>
            </a:r>
            <a:r>
              <a:rPr lang="en-US" sz="2400" b="0" dirty="0" smtClean="0"/>
              <a:t> (ex: EPC, </a:t>
            </a:r>
            <a:r>
              <a:rPr lang="en-US" sz="2400" b="0" dirty="0" err="1" smtClean="0"/>
              <a:t>uCode</a:t>
            </a:r>
            <a:r>
              <a:rPr lang="en-US" sz="2400" b="0" dirty="0" smtClean="0"/>
              <a:t>, IPv6, URIs)</a:t>
            </a:r>
          </a:p>
          <a:p>
            <a:r>
              <a:rPr lang="en-US" sz="2400" dirty="0" err="1" smtClean="0"/>
              <a:t>Comms</a:t>
            </a:r>
            <a:r>
              <a:rPr lang="en-US" sz="2400" dirty="0" smtClean="0"/>
              <a:t> / Transport </a:t>
            </a:r>
            <a:r>
              <a:rPr lang="en-US" sz="2400" b="0" dirty="0" smtClean="0"/>
              <a:t>(ex: </a:t>
            </a:r>
            <a:r>
              <a:rPr lang="en-US" sz="2400" b="0" dirty="0" err="1" smtClean="0"/>
              <a:t>Wifi</a:t>
            </a:r>
            <a:r>
              <a:rPr lang="en-US" sz="2400" b="0" dirty="0" smtClean="0"/>
              <a:t>, Bluetooth, LPWAN)</a:t>
            </a:r>
          </a:p>
          <a:p>
            <a:r>
              <a:rPr lang="en-US" sz="2400" dirty="0" smtClean="0"/>
              <a:t>Discovery</a:t>
            </a:r>
            <a:r>
              <a:rPr lang="en-US" sz="2400" b="0" dirty="0" smtClean="0"/>
              <a:t> (ex: Physical Web, </a:t>
            </a:r>
            <a:r>
              <a:rPr lang="en-US" sz="2400" b="0" dirty="0" err="1" smtClean="0"/>
              <a:t>mDNS</a:t>
            </a:r>
            <a:r>
              <a:rPr lang="en-US" sz="2400" b="0" dirty="0" smtClean="0"/>
              <a:t>, DNS-SD)</a:t>
            </a:r>
          </a:p>
          <a:p>
            <a:r>
              <a:rPr lang="en-US" sz="2400" dirty="0" smtClean="0"/>
              <a:t>Data Protocols </a:t>
            </a:r>
            <a:r>
              <a:rPr lang="en-US" sz="2400" b="0" dirty="0" smtClean="0"/>
              <a:t>(ex: MQTT, </a:t>
            </a:r>
            <a:r>
              <a:rPr lang="en-US" sz="2400" b="0" dirty="0" err="1" smtClean="0"/>
              <a:t>CoAP</a:t>
            </a:r>
            <a:r>
              <a:rPr lang="en-US" sz="2400" b="0" dirty="0" smtClean="0"/>
              <a:t>, AMQP, </a:t>
            </a:r>
            <a:r>
              <a:rPr lang="en-US" sz="2400" b="0" dirty="0" err="1" smtClean="0"/>
              <a:t>Websocket</a:t>
            </a:r>
            <a:r>
              <a:rPr lang="en-US" sz="2400" b="0" dirty="0" smtClean="0"/>
              <a:t>, Node)</a:t>
            </a:r>
          </a:p>
          <a:p>
            <a:r>
              <a:rPr lang="en-US" sz="2400" dirty="0" smtClean="0"/>
              <a:t>Device Management </a:t>
            </a:r>
            <a:r>
              <a:rPr lang="en-US" sz="2400" b="0" dirty="0" smtClean="0"/>
              <a:t>(ex: TR-069, OMA-DM)</a:t>
            </a:r>
          </a:p>
          <a:p>
            <a:r>
              <a:rPr lang="en-US" sz="2400" dirty="0" smtClean="0"/>
              <a:t>Semantic</a:t>
            </a:r>
            <a:r>
              <a:rPr lang="en-US" sz="2400" b="0" dirty="0" smtClean="0"/>
              <a:t> (ex: JSON-LD, Web Thing Model)</a:t>
            </a:r>
          </a:p>
          <a:p>
            <a:r>
              <a:rPr lang="en-US" sz="2400" dirty="0" smtClean="0"/>
              <a:t>Multi-layer Frameworks </a:t>
            </a:r>
            <a:r>
              <a:rPr lang="en-US" sz="2400" b="0" dirty="0" smtClean="0"/>
              <a:t>(ex: </a:t>
            </a:r>
            <a:r>
              <a:rPr lang="en-US" sz="2400" b="0" dirty="0" err="1" smtClean="0"/>
              <a:t>Alljoyn</a:t>
            </a:r>
            <a:r>
              <a:rPr lang="en-US" sz="2400" b="0" dirty="0" smtClean="0"/>
              <a:t>, </a:t>
            </a:r>
            <a:r>
              <a:rPr lang="en-US" sz="2400" b="0" dirty="0" err="1" smtClean="0"/>
              <a:t>IoTivity</a:t>
            </a:r>
            <a:r>
              <a:rPr lang="en-US" sz="2400" b="0" dirty="0" smtClean="0"/>
              <a:t>, Weave, </a:t>
            </a:r>
            <a:r>
              <a:rPr lang="en-US" sz="2400" b="0" dirty="0" err="1" smtClean="0"/>
              <a:t>Homekit</a:t>
            </a:r>
            <a:r>
              <a:rPr lang="en-US" sz="2400" b="0" dirty="0" smtClean="0"/>
              <a:t>) </a:t>
            </a:r>
          </a:p>
          <a:p>
            <a:endParaRPr lang="en-US"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Infrastructure Protocols</a:t>
            </a:r>
          </a:p>
          <a:p>
            <a:pPr lvl="1"/>
            <a:r>
              <a:rPr lang="en-US" dirty="0" smtClean="0"/>
              <a:t>6LowPAN</a:t>
            </a:r>
          </a:p>
          <a:p>
            <a:pPr lvl="1"/>
            <a:r>
              <a:rPr lang="en-US" dirty="0" smtClean="0"/>
              <a:t>IPv4/IPV6</a:t>
            </a:r>
          </a:p>
          <a:p>
            <a:pPr lvl="1"/>
            <a:r>
              <a:rPr lang="en-US" dirty="0" smtClean="0"/>
              <a:t>RPL</a:t>
            </a:r>
          </a:p>
          <a:p>
            <a:pPr>
              <a:buNone/>
            </a:pPr>
            <a:r>
              <a:rPr lang="en-US" dirty="0" smtClean="0"/>
              <a:t>	</a:t>
            </a:r>
            <a:endParaRPr 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Identification</a:t>
            </a:r>
          </a:p>
          <a:p>
            <a:pPr lvl="1"/>
            <a:r>
              <a:rPr lang="en-US" b="0" dirty="0" smtClean="0"/>
              <a:t>EPC</a:t>
            </a:r>
          </a:p>
          <a:p>
            <a:pPr lvl="1"/>
            <a:r>
              <a:rPr lang="en-US" b="0" dirty="0" err="1" smtClean="0"/>
              <a:t>uCode</a:t>
            </a:r>
            <a:endParaRPr lang="en-US" b="0" dirty="0" smtClean="0"/>
          </a:p>
          <a:p>
            <a:pPr lvl="1"/>
            <a:r>
              <a:rPr lang="en-US" b="0" dirty="0" smtClean="0"/>
              <a:t>IPv6</a:t>
            </a:r>
          </a:p>
          <a:p>
            <a:pPr lvl="1"/>
            <a:r>
              <a:rPr lang="en-US" b="0" dirty="0" smtClean="0"/>
              <a:t>URIs</a:t>
            </a:r>
            <a:endParaRPr lang="en-US"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Communication</a:t>
            </a:r>
          </a:p>
          <a:p>
            <a:pPr lvl="1"/>
            <a:r>
              <a:rPr lang="en-US" b="0" dirty="0" err="1" smtClean="0"/>
              <a:t>Wifi</a:t>
            </a:r>
            <a:endParaRPr lang="en-US" b="0" dirty="0" smtClean="0"/>
          </a:p>
          <a:p>
            <a:pPr lvl="1"/>
            <a:r>
              <a:rPr lang="en-US" b="0" dirty="0" smtClean="0"/>
              <a:t>Bluetooth</a:t>
            </a:r>
          </a:p>
          <a:p>
            <a:pPr lvl="1"/>
            <a:r>
              <a:rPr lang="en-US" b="0" dirty="0" smtClean="0"/>
              <a:t>LPWAN</a:t>
            </a:r>
            <a:endParaRPr lang="en-US"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Discovery</a:t>
            </a:r>
          </a:p>
          <a:p>
            <a:pPr lvl="1"/>
            <a:r>
              <a:rPr lang="en-US" b="0" dirty="0" smtClean="0"/>
              <a:t>Physical Web</a:t>
            </a:r>
          </a:p>
          <a:p>
            <a:pPr lvl="1"/>
            <a:r>
              <a:rPr lang="en-US" b="0" dirty="0" err="1" smtClean="0"/>
              <a:t>mDNS</a:t>
            </a:r>
            <a:endParaRPr lang="en-US" b="0" dirty="0" smtClean="0"/>
          </a:p>
          <a:p>
            <a:pPr lvl="1"/>
            <a:r>
              <a:rPr lang="en-US" b="0" dirty="0" smtClean="0"/>
              <a:t>DNS-SD</a:t>
            </a:r>
            <a:endParaRPr lang="en-US"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Data Protocols </a:t>
            </a:r>
          </a:p>
          <a:p>
            <a:pPr lvl="1"/>
            <a:r>
              <a:rPr lang="en-US" b="0" dirty="0" smtClean="0"/>
              <a:t>MQTT</a:t>
            </a:r>
          </a:p>
          <a:p>
            <a:pPr lvl="1"/>
            <a:r>
              <a:rPr lang="en-US" b="0" dirty="0" err="1" smtClean="0"/>
              <a:t>CoAP</a:t>
            </a:r>
            <a:endParaRPr lang="en-US" b="0" dirty="0" smtClean="0"/>
          </a:p>
          <a:p>
            <a:pPr lvl="1"/>
            <a:r>
              <a:rPr lang="en-US" b="0" dirty="0" smtClean="0"/>
              <a:t>AMQP</a:t>
            </a:r>
          </a:p>
          <a:p>
            <a:pPr lvl="1"/>
            <a:r>
              <a:rPr lang="en-US" b="0" dirty="0" err="1" smtClean="0"/>
              <a:t>Websocket</a:t>
            </a:r>
            <a:endParaRPr lang="en-US" b="0" dirty="0" smtClean="0"/>
          </a:p>
          <a:p>
            <a:pPr lvl="1"/>
            <a:r>
              <a:rPr lang="en-US" b="0" dirty="0" smtClean="0"/>
              <a:t>Node</a:t>
            </a:r>
          </a:p>
          <a:p>
            <a:endParaRPr lang="en-US"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0" dirty="0" smtClean="0"/>
              <a:t>Device Management</a:t>
            </a:r>
          </a:p>
          <a:p>
            <a:pPr lvl="1"/>
            <a:r>
              <a:rPr lang="en-US" b="0" dirty="0" smtClean="0"/>
              <a:t>TR-069</a:t>
            </a:r>
          </a:p>
          <a:p>
            <a:pPr lvl="1"/>
            <a:r>
              <a:rPr lang="en-US" b="0" dirty="0" smtClean="0"/>
              <a:t>OMA-DM</a:t>
            </a:r>
            <a:endParaRPr lang="en-US"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Semantic</a:t>
            </a:r>
            <a:r>
              <a:rPr lang="en-US" b="0" dirty="0" smtClean="0"/>
              <a:t> </a:t>
            </a:r>
          </a:p>
          <a:p>
            <a:pPr lvl="1"/>
            <a:r>
              <a:rPr lang="en-US" b="0" dirty="0" smtClean="0"/>
              <a:t>JSON-LD</a:t>
            </a:r>
          </a:p>
          <a:p>
            <a:pPr lvl="1"/>
            <a:r>
              <a:rPr lang="en-US" b="0" dirty="0" smtClean="0"/>
              <a:t>Web Thing Model</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2"/>
          </p:nvPr>
        </p:nvSpPr>
        <p:spPr>
          <a:noFill/>
        </p:spPr>
        <p:txBody>
          <a:bodyPr/>
          <a:lstStyle/>
          <a:p>
            <a:fld id="{8AE098B3-502F-4461-915C-1BAE948CEE9B}" type="slidenum">
              <a:rPr lang="en-GB" altLang="ko-KR"/>
              <a:pPr/>
              <a:t>5</a:t>
            </a:fld>
            <a:endParaRPr lang="en-GB" altLang="ko-KR"/>
          </a:p>
        </p:txBody>
      </p:sp>
      <p:sp>
        <p:nvSpPr>
          <p:cNvPr id="4099" name="Rectangle 4"/>
          <p:cNvSpPr>
            <a:spLocks noGrp="1"/>
          </p:cNvSpPr>
          <p:nvPr>
            <p:ph type="title" idx="4294967295"/>
          </p:nvPr>
        </p:nvSpPr>
        <p:spPr>
          <a:xfrm>
            <a:off x="609600" y="228600"/>
            <a:ext cx="8153400" cy="990600"/>
          </a:xfrm>
          <a:prstGeom prst="rect">
            <a:avLst/>
          </a:prstGeom>
        </p:spPr>
        <p:txBody>
          <a:bodyPr/>
          <a:lstStyle/>
          <a:p>
            <a:endParaRPr lang="ko-KR" altLang="ko-KR" sz="3200" smtClean="0">
              <a:solidFill>
                <a:schemeClr val="tx2"/>
              </a:solidFill>
              <a:ea typeface="굴림" charset="-127"/>
            </a:endParaRPr>
          </a:p>
        </p:txBody>
      </p:sp>
      <p:pic>
        <p:nvPicPr>
          <p:cNvPr id="4100" name="Picture 5"/>
          <p:cNvPicPr>
            <a:picLocks noChangeAspect="1" noChangeArrowheads="1"/>
          </p:cNvPicPr>
          <p:nvPr/>
        </p:nvPicPr>
        <p:blipFill>
          <a:blip r:embed="rId3"/>
          <a:srcRect/>
          <a:stretch>
            <a:fillRect/>
          </a:stretch>
        </p:blipFill>
        <p:spPr bwMode="auto">
          <a:xfrm>
            <a:off x="0" y="0"/>
            <a:ext cx="9177338" cy="68580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Multi-layer Frameworks </a:t>
            </a:r>
          </a:p>
          <a:p>
            <a:pPr lvl="1"/>
            <a:r>
              <a:rPr lang="en-US" b="0" dirty="0" err="1" smtClean="0"/>
              <a:t>Alljoyn</a:t>
            </a:r>
            <a:endParaRPr lang="en-US" b="0" dirty="0" smtClean="0"/>
          </a:p>
          <a:p>
            <a:pPr lvl="1"/>
            <a:r>
              <a:rPr lang="en-US" b="0" dirty="0" err="1" smtClean="0"/>
              <a:t>IoTivity</a:t>
            </a:r>
            <a:endParaRPr lang="en-US" b="0" dirty="0" smtClean="0"/>
          </a:p>
          <a:p>
            <a:pPr lvl="1"/>
            <a:r>
              <a:rPr lang="en-US" b="0" dirty="0" smtClean="0"/>
              <a:t>Weave</a:t>
            </a:r>
          </a:p>
          <a:p>
            <a:pPr lvl="1"/>
            <a:r>
              <a:rPr lang="en-US" b="0" dirty="0" err="1" smtClean="0"/>
              <a:t>Homekit</a:t>
            </a:r>
            <a:endParaRPr lang="en-US" b="0" dirty="0" smtClean="0"/>
          </a:p>
          <a:p>
            <a:endParaRPr lang="en-US" dirty="0" smtClean="0"/>
          </a:p>
          <a:p>
            <a:endParaRPr lang="en-US"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descr="3"/>
          <p:cNvPicPr>
            <a:picLocks noChangeAspect="1" noChangeArrowheads="1"/>
          </p:cNvPicPr>
          <p:nvPr/>
        </p:nvPicPr>
        <p:blipFill>
          <a:blip r:embed="rId3"/>
          <a:srcRect/>
          <a:stretch>
            <a:fillRect/>
          </a:stretch>
        </p:blipFill>
        <p:spPr bwMode="auto">
          <a:xfrm>
            <a:off x="1181100" y="1270000"/>
            <a:ext cx="2209800" cy="2157413"/>
          </a:xfrm>
          <a:prstGeom prst="rect">
            <a:avLst/>
          </a:prstGeom>
          <a:noFill/>
          <a:ln w="9525">
            <a:noFill/>
            <a:miter lim="800000"/>
            <a:headEnd/>
            <a:tailEnd/>
          </a:ln>
        </p:spPr>
      </p:pic>
      <p:sp>
        <p:nvSpPr>
          <p:cNvPr id="5124" name="Rectangle 3"/>
          <p:cNvSpPr>
            <a:spLocks noGrp="1" noChangeArrowheads="1"/>
          </p:cNvSpPr>
          <p:nvPr>
            <p:ph type="title"/>
          </p:nvPr>
        </p:nvSpPr>
        <p:spPr>
          <a:xfrm>
            <a:off x="457200" y="-26987"/>
            <a:ext cx="8229600" cy="573088"/>
          </a:xfrm>
          <a:solidFill>
            <a:schemeClr val="tx2">
              <a:lumMod val="60000"/>
              <a:lumOff val="40000"/>
            </a:schemeClr>
          </a:solidFill>
        </p:spPr>
        <p:txBody>
          <a:bodyPr/>
          <a:lstStyle/>
          <a:p>
            <a:r>
              <a:rPr lang="en-GB" altLang="ko-KR" sz="2400" dirty="0" smtClean="0">
                <a:ea typeface="굴림" charset="-127"/>
              </a:rPr>
              <a:t>Sensors</a:t>
            </a:r>
          </a:p>
        </p:txBody>
      </p:sp>
      <p:pic>
        <p:nvPicPr>
          <p:cNvPr id="5125" name="Picture 4"/>
          <p:cNvPicPr>
            <a:picLocks noChangeAspect="1" noChangeArrowheads="1"/>
          </p:cNvPicPr>
          <p:nvPr/>
        </p:nvPicPr>
        <p:blipFill>
          <a:blip r:embed="rId4"/>
          <a:srcRect/>
          <a:stretch>
            <a:fillRect/>
          </a:stretch>
        </p:blipFill>
        <p:spPr bwMode="auto">
          <a:xfrm>
            <a:off x="342900" y="3098800"/>
            <a:ext cx="3048000" cy="1828800"/>
          </a:xfrm>
          <a:prstGeom prst="rect">
            <a:avLst/>
          </a:prstGeom>
          <a:noFill/>
          <a:ln w="9525">
            <a:noFill/>
            <a:miter lim="800000"/>
            <a:headEnd/>
            <a:tailEnd/>
          </a:ln>
        </p:spPr>
      </p:pic>
      <p:pic>
        <p:nvPicPr>
          <p:cNvPr id="5126" name="Picture 5"/>
          <p:cNvPicPr>
            <a:picLocks noChangeAspect="1" noChangeArrowheads="1"/>
          </p:cNvPicPr>
          <p:nvPr/>
        </p:nvPicPr>
        <p:blipFill>
          <a:blip r:embed="rId5"/>
          <a:srcRect/>
          <a:stretch>
            <a:fillRect/>
          </a:stretch>
        </p:blipFill>
        <p:spPr bwMode="auto">
          <a:xfrm>
            <a:off x="6134100" y="812800"/>
            <a:ext cx="2133600" cy="1425575"/>
          </a:xfrm>
          <a:prstGeom prst="rect">
            <a:avLst/>
          </a:prstGeom>
          <a:noFill/>
          <a:ln w="9525">
            <a:noFill/>
            <a:miter lim="800000"/>
            <a:headEnd/>
            <a:tailEnd/>
          </a:ln>
        </p:spPr>
      </p:pic>
      <p:pic>
        <p:nvPicPr>
          <p:cNvPr id="5127" name="Picture 6"/>
          <p:cNvPicPr>
            <a:picLocks noChangeAspect="1" noChangeArrowheads="1"/>
          </p:cNvPicPr>
          <p:nvPr/>
        </p:nvPicPr>
        <p:blipFill>
          <a:blip r:embed="rId6"/>
          <a:srcRect/>
          <a:stretch>
            <a:fillRect/>
          </a:stretch>
        </p:blipFill>
        <p:spPr bwMode="auto">
          <a:xfrm>
            <a:off x="3771900" y="1422400"/>
            <a:ext cx="1981200" cy="1474788"/>
          </a:xfrm>
          <a:prstGeom prst="rect">
            <a:avLst/>
          </a:prstGeom>
          <a:noFill/>
          <a:ln w="9525">
            <a:noFill/>
            <a:miter lim="800000"/>
            <a:headEnd/>
            <a:tailEnd/>
          </a:ln>
        </p:spPr>
      </p:pic>
      <p:pic>
        <p:nvPicPr>
          <p:cNvPr id="5128" name="Picture 7"/>
          <p:cNvPicPr>
            <a:picLocks noChangeAspect="1" noChangeArrowheads="1"/>
          </p:cNvPicPr>
          <p:nvPr/>
        </p:nvPicPr>
        <p:blipFill>
          <a:blip r:embed="rId7"/>
          <a:srcRect/>
          <a:stretch>
            <a:fillRect/>
          </a:stretch>
        </p:blipFill>
        <p:spPr bwMode="auto">
          <a:xfrm>
            <a:off x="4152900" y="2870200"/>
            <a:ext cx="1703388" cy="1905000"/>
          </a:xfrm>
          <a:prstGeom prst="rect">
            <a:avLst/>
          </a:prstGeom>
          <a:noFill/>
          <a:ln w="9525">
            <a:noFill/>
            <a:miter lim="800000"/>
            <a:headEnd/>
            <a:tailEnd/>
          </a:ln>
        </p:spPr>
      </p:pic>
      <p:pic>
        <p:nvPicPr>
          <p:cNvPr id="5129" name="Picture 8"/>
          <p:cNvPicPr>
            <a:picLocks noChangeAspect="1" noChangeArrowheads="1"/>
          </p:cNvPicPr>
          <p:nvPr/>
        </p:nvPicPr>
        <p:blipFill>
          <a:blip r:embed="rId8"/>
          <a:srcRect/>
          <a:stretch>
            <a:fillRect/>
          </a:stretch>
        </p:blipFill>
        <p:spPr bwMode="auto">
          <a:xfrm>
            <a:off x="6438900" y="2655888"/>
            <a:ext cx="2590800" cy="1922462"/>
          </a:xfrm>
          <a:prstGeom prst="rect">
            <a:avLst/>
          </a:prstGeom>
          <a:noFill/>
          <a:ln w="9525">
            <a:noFill/>
            <a:miter lim="800000"/>
            <a:headEnd/>
            <a:tailEnd/>
          </a:ln>
        </p:spPr>
      </p:pic>
      <p:pic>
        <p:nvPicPr>
          <p:cNvPr id="5130" name="Picture 9"/>
          <p:cNvPicPr>
            <a:picLocks noChangeAspect="1" noChangeArrowheads="1"/>
          </p:cNvPicPr>
          <p:nvPr/>
        </p:nvPicPr>
        <p:blipFill>
          <a:blip r:embed="rId9"/>
          <a:srcRect/>
          <a:stretch>
            <a:fillRect/>
          </a:stretch>
        </p:blipFill>
        <p:spPr bwMode="auto">
          <a:xfrm>
            <a:off x="4152900" y="4965700"/>
            <a:ext cx="2286000" cy="1638300"/>
          </a:xfrm>
          <a:prstGeom prst="rect">
            <a:avLst/>
          </a:prstGeom>
          <a:noFill/>
          <a:ln w="9525">
            <a:noFill/>
            <a:miter lim="800000"/>
            <a:headEnd/>
            <a:tailEnd/>
          </a:ln>
        </p:spPr>
      </p:pic>
      <p:pic>
        <p:nvPicPr>
          <p:cNvPr id="5131" name="Picture 10"/>
          <p:cNvPicPr>
            <a:picLocks noChangeAspect="1" noChangeArrowheads="1"/>
          </p:cNvPicPr>
          <p:nvPr/>
        </p:nvPicPr>
        <p:blipFill>
          <a:blip r:embed="rId10"/>
          <a:srcRect/>
          <a:stretch>
            <a:fillRect/>
          </a:stretch>
        </p:blipFill>
        <p:spPr bwMode="auto">
          <a:xfrm>
            <a:off x="1866900" y="5080000"/>
            <a:ext cx="1524000" cy="1524000"/>
          </a:xfrm>
          <a:prstGeom prst="rect">
            <a:avLst/>
          </a:prstGeom>
          <a:noFill/>
          <a:ln w="9525">
            <a:noFill/>
            <a:miter lim="800000"/>
            <a:headEnd/>
            <a:tailEnd/>
          </a:ln>
        </p:spPr>
      </p:pic>
      <p:pic>
        <p:nvPicPr>
          <p:cNvPr id="5132" name="Picture 11"/>
          <p:cNvPicPr>
            <a:picLocks noChangeAspect="1" noChangeArrowheads="1"/>
          </p:cNvPicPr>
          <p:nvPr/>
        </p:nvPicPr>
        <p:blipFill>
          <a:blip r:embed="rId11"/>
          <a:srcRect/>
          <a:stretch>
            <a:fillRect/>
          </a:stretch>
        </p:blipFill>
        <p:spPr bwMode="auto">
          <a:xfrm>
            <a:off x="6667500" y="5038725"/>
            <a:ext cx="2109788" cy="1565275"/>
          </a:xfrm>
          <a:prstGeom prst="rect">
            <a:avLst/>
          </a:prstGeom>
          <a:noFill/>
          <a:ln w="9525">
            <a:noFill/>
            <a:miter lim="800000"/>
            <a:headEnd/>
            <a:tailEnd/>
          </a:ln>
        </p:spPr>
      </p:pic>
      <p:sp>
        <p:nvSpPr>
          <p:cNvPr id="5133" name="Text Box 12"/>
          <p:cNvSpPr txBox="1">
            <a:spLocks noChangeArrowheads="1"/>
          </p:cNvSpPr>
          <p:nvPr/>
        </p:nvSpPr>
        <p:spPr bwMode="auto">
          <a:xfrm>
            <a:off x="174625" y="946150"/>
            <a:ext cx="3108325" cy="581025"/>
          </a:xfrm>
          <a:prstGeom prst="rect">
            <a:avLst/>
          </a:prstGeom>
          <a:noFill/>
          <a:ln w="9525">
            <a:noFill/>
            <a:miter lim="800000"/>
            <a:headEnd/>
            <a:tailEnd/>
          </a:ln>
        </p:spPr>
        <p:txBody>
          <a:bodyPr wrap="none">
            <a:spAutoFit/>
          </a:bodyPr>
          <a:lstStyle/>
          <a:p>
            <a:pPr eaLnBrk="0" hangingPunct="0"/>
            <a:r>
              <a:rPr lang="en-US" altLang="ko-KR" sz="1600">
                <a:latin typeface="Verdana" pitchFamily="34" charset="0"/>
                <a:ea typeface="ＭＳ Ｐゴシック" charset="-128"/>
              </a:rPr>
              <a:t>- Programmable devices</a:t>
            </a:r>
          </a:p>
          <a:p>
            <a:pPr eaLnBrk="0" hangingPunct="0"/>
            <a:r>
              <a:rPr lang="en-US" altLang="ko-KR" sz="1600">
                <a:latin typeface="Verdana" pitchFamily="34" charset="0"/>
                <a:ea typeface="ＭＳ Ｐゴシック" charset="-128"/>
              </a:rPr>
              <a:t>- Off-the-shelf gadgets/tools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2"/>
          </p:nvPr>
        </p:nvSpPr>
        <p:spPr>
          <a:noFill/>
        </p:spPr>
        <p:txBody>
          <a:bodyPr/>
          <a:lstStyle/>
          <a:p>
            <a:fld id="{339B5E48-62A8-4199-A03B-F317984599B8}" type="slidenum">
              <a:rPr lang="en-GB" altLang="ko-KR">
                <a:ea typeface="ＭＳ Ｐゴシック" charset="-128"/>
              </a:rPr>
              <a:pPr/>
              <a:t>7</a:t>
            </a:fld>
            <a:endParaRPr lang="en-GB" altLang="ko-KR">
              <a:ea typeface="ＭＳ Ｐゴシック" charset="-128"/>
            </a:endParaRPr>
          </a:p>
        </p:txBody>
      </p:sp>
      <p:sp>
        <p:nvSpPr>
          <p:cNvPr id="6147" name="Rectangle 2"/>
          <p:cNvSpPr>
            <a:spLocks noGrp="1"/>
          </p:cNvSpPr>
          <p:nvPr>
            <p:ph type="title" idx="4294967295"/>
          </p:nvPr>
        </p:nvSpPr>
        <p:spPr>
          <a:xfrm>
            <a:off x="457200" y="-26987"/>
            <a:ext cx="8229600" cy="814388"/>
          </a:xfrm>
          <a:prstGeom prst="rect">
            <a:avLst/>
          </a:prstGeom>
          <a:solidFill>
            <a:schemeClr val="tx2">
              <a:lumMod val="60000"/>
              <a:lumOff val="40000"/>
            </a:schemeClr>
          </a:solidFill>
        </p:spPr>
        <p:txBody>
          <a:bodyPr/>
          <a:lstStyle/>
          <a:p>
            <a:r>
              <a:rPr lang="en-US" altLang="ko-KR" smtClean="0">
                <a:ea typeface="굴림" charset="-127"/>
              </a:rPr>
              <a:t>More </a:t>
            </a:r>
            <a:r>
              <a:rPr lang="en-US" altLang="en-US" smtClean="0"/>
              <a:t>“</a:t>
            </a:r>
            <a:r>
              <a:rPr lang="en-US" altLang="ko-KR" smtClean="0">
                <a:ea typeface="굴림" charset="-127"/>
              </a:rPr>
              <a:t>Things</a:t>
            </a:r>
            <a:r>
              <a:rPr lang="en-US" altLang="en-US" smtClean="0"/>
              <a:t>”</a:t>
            </a:r>
            <a:r>
              <a:rPr lang="en-US" altLang="ko-KR" smtClean="0">
                <a:ea typeface="굴림" charset="-127"/>
              </a:rPr>
              <a:t> are being connected</a:t>
            </a:r>
            <a:r>
              <a:rPr lang="en-GB" altLang="ko-KR" smtClean="0">
                <a:ea typeface="굴림" charset="-127"/>
              </a:rPr>
              <a:t> </a:t>
            </a:r>
          </a:p>
        </p:txBody>
      </p:sp>
      <p:pic>
        <p:nvPicPr>
          <p:cNvPr id="6148" name="Picture 3"/>
          <p:cNvPicPr>
            <a:picLocks noChangeAspect="1" noChangeArrowheads="1"/>
          </p:cNvPicPr>
          <p:nvPr/>
        </p:nvPicPr>
        <p:blipFill>
          <a:blip r:embed="rId3"/>
          <a:srcRect/>
          <a:stretch>
            <a:fillRect/>
          </a:stretch>
        </p:blipFill>
        <p:spPr bwMode="auto">
          <a:xfrm>
            <a:off x="6172200" y="5451475"/>
            <a:ext cx="2076450" cy="1406525"/>
          </a:xfrm>
          <a:prstGeom prst="rect">
            <a:avLst/>
          </a:prstGeom>
          <a:noFill/>
          <a:ln w="9525">
            <a:noFill/>
            <a:miter lim="800000"/>
            <a:headEnd/>
            <a:tailEnd/>
          </a:ln>
        </p:spPr>
      </p:pic>
      <p:pic>
        <p:nvPicPr>
          <p:cNvPr id="6149" name="Picture 4"/>
          <p:cNvPicPr>
            <a:picLocks noChangeAspect="1" noChangeArrowheads="1"/>
          </p:cNvPicPr>
          <p:nvPr/>
        </p:nvPicPr>
        <p:blipFill>
          <a:blip r:embed="rId4"/>
          <a:srcRect/>
          <a:stretch>
            <a:fillRect/>
          </a:stretch>
        </p:blipFill>
        <p:spPr bwMode="auto">
          <a:xfrm>
            <a:off x="5867400" y="3429000"/>
            <a:ext cx="2914650" cy="2009775"/>
          </a:xfrm>
          <a:prstGeom prst="rect">
            <a:avLst/>
          </a:prstGeom>
          <a:noFill/>
          <a:ln w="9525">
            <a:noFill/>
            <a:miter lim="800000"/>
            <a:headEnd/>
            <a:tailEnd/>
          </a:ln>
        </p:spPr>
      </p:pic>
      <p:pic>
        <p:nvPicPr>
          <p:cNvPr id="6150" name="Picture 5"/>
          <p:cNvPicPr>
            <a:picLocks noChangeAspect="1" noChangeArrowheads="1"/>
          </p:cNvPicPr>
          <p:nvPr/>
        </p:nvPicPr>
        <p:blipFill>
          <a:blip r:embed="rId5"/>
          <a:srcRect/>
          <a:stretch>
            <a:fillRect/>
          </a:stretch>
        </p:blipFill>
        <p:spPr bwMode="auto">
          <a:xfrm>
            <a:off x="539750" y="4508500"/>
            <a:ext cx="2362200" cy="1573213"/>
          </a:xfrm>
          <a:prstGeom prst="rect">
            <a:avLst/>
          </a:prstGeom>
          <a:noFill/>
          <a:ln w="9525">
            <a:noFill/>
            <a:miter lim="800000"/>
            <a:headEnd/>
            <a:tailEnd/>
          </a:ln>
        </p:spPr>
      </p:pic>
      <p:pic>
        <p:nvPicPr>
          <p:cNvPr id="6151" name="Picture 7"/>
          <p:cNvPicPr>
            <a:picLocks noChangeAspect="1" noChangeArrowheads="1"/>
          </p:cNvPicPr>
          <p:nvPr/>
        </p:nvPicPr>
        <p:blipFill>
          <a:blip r:embed="rId6"/>
          <a:srcRect/>
          <a:stretch>
            <a:fillRect/>
          </a:stretch>
        </p:blipFill>
        <p:spPr bwMode="auto">
          <a:xfrm>
            <a:off x="3048000" y="2743200"/>
            <a:ext cx="2857500" cy="2019300"/>
          </a:xfrm>
          <a:prstGeom prst="rect">
            <a:avLst/>
          </a:prstGeom>
          <a:noFill/>
          <a:ln w="9525">
            <a:noFill/>
            <a:miter lim="800000"/>
            <a:headEnd/>
            <a:tailEnd/>
          </a:ln>
        </p:spPr>
      </p:pic>
      <p:sp>
        <p:nvSpPr>
          <p:cNvPr id="6152" name="Rectangle 8"/>
          <p:cNvSpPr>
            <a:spLocks noChangeArrowheads="1"/>
          </p:cNvSpPr>
          <p:nvPr/>
        </p:nvSpPr>
        <p:spPr bwMode="auto">
          <a:xfrm>
            <a:off x="381000" y="1704975"/>
            <a:ext cx="2625725" cy="1920875"/>
          </a:xfrm>
          <a:prstGeom prst="rect">
            <a:avLst/>
          </a:prstGeom>
          <a:noFill/>
          <a:ln w="9525">
            <a:noFill/>
            <a:miter lim="800000"/>
            <a:headEnd/>
            <a:tailEnd/>
          </a:ln>
        </p:spPr>
        <p:txBody>
          <a:bodyPr wrap="none">
            <a:spAutoFit/>
          </a:bodyPr>
          <a:lstStyle/>
          <a:p>
            <a:pPr eaLnBrk="0" hangingPunct="0"/>
            <a:r>
              <a:rPr lang="en-GB" altLang="ko-KR" sz="2000">
                <a:latin typeface="Tw Cen MT" pitchFamily="34" charset="0"/>
                <a:ea typeface="굴림" charset="-127"/>
              </a:rPr>
              <a:t>Home/daily-life devices</a:t>
            </a:r>
          </a:p>
          <a:p>
            <a:pPr eaLnBrk="0" hangingPunct="0"/>
            <a:r>
              <a:rPr lang="en-GB" altLang="ko-KR" sz="2000">
                <a:latin typeface="Tw Cen MT" pitchFamily="34" charset="0"/>
                <a:ea typeface="굴림" charset="-127"/>
              </a:rPr>
              <a:t>Business and </a:t>
            </a:r>
          </a:p>
          <a:p>
            <a:pPr eaLnBrk="0" hangingPunct="0"/>
            <a:r>
              <a:rPr lang="en-GB" altLang="ko-KR" sz="2000">
                <a:latin typeface="Tw Cen MT" pitchFamily="34" charset="0"/>
                <a:ea typeface="굴림" charset="-127"/>
              </a:rPr>
              <a:t>Public infrastructure</a:t>
            </a:r>
          </a:p>
          <a:p>
            <a:pPr eaLnBrk="0" hangingPunct="0"/>
            <a:r>
              <a:rPr lang="en-GB" altLang="ko-KR" sz="2000">
                <a:latin typeface="Tw Cen MT" pitchFamily="34" charset="0"/>
                <a:ea typeface="굴림" charset="-127"/>
              </a:rPr>
              <a:t>Health-care</a:t>
            </a:r>
          </a:p>
          <a:p>
            <a:pPr eaLnBrk="0" hangingPunct="0"/>
            <a:r>
              <a:rPr lang="en-GB" altLang="ko-KR" sz="2000">
                <a:latin typeface="Tw Cen MT" pitchFamily="34" charset="0"/>
                <a:ea typeface="굴림" charset="-127"/>
              </a:rPr>
              <a:t>…</a:t>
            </a:r>
          </a:p>
          <a:p>
            <a:pPr eaLnBrk="0" hangingPunct="0"/>
            <a:endParaRPr lang="en-GB" altLang="ko-KR" sz="2000">
              <a:latin typeface="Tw Cen MT" pitchFamily="34" charset="0"/>
              <a:ea typeface="굴림" charset="-127"/>
            </a:endParaRPr>
          </a:p>
        </p:txBody>
      </p:sp>
      <p:pic>
        <p:nvPicPr>
          <p:cNvPr id="6153" name="Picture 9"/>
          <p:cNvPicPr>
            <a:picLocks noChangeAspect="1" noChangeArrowheads="1"/>
          </p:cNvPicPr>
          <p:nvPr/>
        </p:nvPicPr>
        <p:blipFill>
          <a:blip r:embed="rId7"/>
          <a:srcRect/>
          <a:stretch>
            <a:fillRect/>
          </a:stretch>
        </p:blipFill>
        <p:spPr bwMode="auto">
          <a:xfrm>
            <a:off x="5334000" y="1524000"/>
            <a:ext cx="3048000" cy="1881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p:cNvSpPr>
            <a:spLocks noGrp="1"/>
          </p:cNvSpPr>
          <p:nvPr>
            <p:ph type="sldNum" sz="quarter" idx="12"/>
          </p:nvPr>
        </p:nvSpPr>
        <p:spPr>
          <a:noFill/>
        </p:spPr>
        <p:txBody>
          <a:bodyPr/>
          <a:lstStyle/>
          <a:p>
            <a:fld id="{55A46CB4-AD5A-4C72-8F23-8147DED219DA}" type="slidenum">
              <a:rPr lang="en-GB" altLang="ko-KR">
                <a:ea typeface="ＭＳ Ｐゴシック" charset="-128"/>
              </a:rPr>
              <a:pPr/>
              <a:t>8</a:t>
            </a:fld>
            <a:endParaRPr lang="en-GB" altLang="ko-KR">
              <a:ea typeface="ＭＳ Ｐゴシック" charset="-128"/>
            </a:endParaRPr>
          </a:p>
        </p:txBody>
      </p:sp>
      <p:pic>
        <p:nvPicPr>
          <p:cNvPr id="7171" name="Picture 2" descr="j0235319"/>
          <p:cNvPicPr>
            <a:picLocks noChangeAspect="1" noChangeArrowheads="1"/>
          </p:cNvPicPr>
          <p:nvPr/>
        </p:nvPicPr>
        <p:blipFill>
          <a:blip r:embed="rId2"/>
          <a:srcRect/>
          <a:stretch>
            <a:fillRect/>
          </a:stretch>
        </p:blipFill>
        <p:spPr bwMode="auto">
          <a:xfrm>
            <a:off x="7019925" y="1484313"/>
            <a:ext cx="1171575" cy="1196975"/>
          </a:xfrm>
          <a:prstGeom prst="rect">
            <a:avLst/>
          </a:prstGeom>
          <a:noFill/>
          <a:ln w="9525">
            <a:noFill/>
            <a:miter lim="800000"/>
            <a:headEnd/>
            <a:tailEnd/>
          </a:ln>
        </p:spPr>
      </p:pic>
      <p:pic>
        <p:nvPicPr>
          <p:cNvPr id="7172" name="Picture 3" descr="Facebook/fakebook Template by JOhannski - A Facebook Template for creating your own Fakebook-Site"/>
          <p:cNvPicPr>
            <a:picLocks noChangeAspect="1" noChangeArrowheads="1"/>
          </p:cNvPicPr>
          <p:nvPr/>
        </p:nvPicPr>
        <p:blipFill>
          <a:blip r:embed="rId3"/>
          <a:srcRect/>
          <a:stretch>
            <a:fillRect/>
          </a:stretch>
        </p:blipFill>
        <p:spPr bwMode="auto">
          <a:xfrm>
            <a:off x="6084888" y="4476750"/>
            <a:ext cx="1685925" cy="2381250"/>
          </a:xfrm>
          <a:prstGeom prst="rect">
            <a:avLst/>
          </a:prstGeom>
          <a:noFill/>
          <a:ln w="9525">
            <a:noFill/>
            <a:miter lim="800000"/>
            <a:headEnd/>
            <a:tailEnd/>
          </a:ln>
        </p:spPr>
      </p:pic>
      <p:sp>
        <p:nvSpPr>
          <p:cNvPr id="7173" name="Rectangle 4"/>
          <p:cNvSpPr>
            <a:spLocks noGrp="1" noChangeArrowheads="1"/>
          </p:cNvSpPr>
          <p:nvPr>
            <p:ph type="title"/>
          </p:nvPr>
        </p:nvSpPr>
        <p:spPr>
          <a:xfrm>
            <a:off x="457200" y="-26987"/>
            <a:ext cx="8229600" cy="725488"/>
          </a:xfrm>
          <a:solidFill>
            <a:schemeClr val="tx2">
              <a:lumMod val="60000"/>
              <a:lumOff val="40000"/>
            </a:schemeClr>
          </a:solidFill>
        </p:spPr>
        <p:txBody>
          <a:bodyPr/>
          <a:lstStyle/>
          <a:p>
            <a:r>
              <a:rPr lang="en-US" altLang="ko-KR" smtClean="0">
                <a:ea typeface="굴림" charset="-127"/>
              </a:rPr>
              <a:t>People Connecting to Things</a:t>
            </a:r>
          </a:p>
        </p:txBody>
      </p:sp>
      <p:pic>
        <p:nvPicPr>
          <p:cNvPr id="7174" name="Picture 5" descr="Stickman 08 by nicubunu - Blue stick man figure illustrating various actions (par of the "/>
          <p:cNvPicPr>
            <a:picLocks noChangeAspect="1" noChangeArrowheads="1"/>
          </p:cNvPicPr>
          <p:nvPr/>
        </p:nvPicPr>
        <p:blipFill>
          <a:blip r:embed="rId4"/>
          <a:srcRect/>
          <a:stretch>
            <a:fillRect/>
          </a:stretch>
        </p:blipFill>
        <p:spPr bwMode="auto">
          <a:xfrm>
            <a:off x="971550" y="2349500"/>
            <a:ext cx="2381250" cy="2381250"/>
          </a:xfrm>
          <a:prstGeom prst="rect">
            <a:avLst/>
          </a:prstGeom>
          <a:noFill/>
          <a:ln w="9525">
            <a:noFill/>
            <a:miter lim="800000"/>
            <a:headEnd/>
            <a:tailEnd/>
          </a:ln>
        </p:spPr>
      </p:pic>
      <p:sp>
        <p:nvSpPr>
          <p:cNvPr id="7175" name="Rectangle 6"/>
          <p:cNvSpPr>
            <a:spLocks noChangeArrowheads="1"/>
          </p:cNvSpPr>
          <p:nvPr/>
        </p:nvSpPr>
        <p:spPr bwMode="auto">
          <a:xfrm>
            <a:off x="1908175" y="3284538"/>
            <a:ext cx="142875" cy="142875"/>
          </a:xfrm>
          <a:prstGeom prst="rect">
            <a:avLst/>
          </a:prstGeom>
          <a:solidFill>
            <a:srgbClr val="FF0000"/>
          </a:solidFill>
          <a:ln w="9525">
            <a:solidFill>
              <a:schemeClr val="tx1"/>
            </a:solidFill>
            <a:miter lim="800000"/>
            <a:headEnd/>
            <a:tailEnd/>
          </a:ln>
        </p:spPr>
        <p:txBody>
          <a:bodyPr wrap="none" anchor="ctr"/>
          <a:lstStyle/>
          <a:p>
            <a:endParaRPr lang="ko-KR" altLang="ko-KR">
              <a:ea typeface="ＭＳ Ｐゴシック" charset="-128"/>
            </a:endParaRPr>
          </a:p>
        </p:txBody>
      </p:sp>
      <p:sp>
        <p:nvSpPr>
          <p:cNvPr id="7176" name="Oval 7"/>
          <p:cNvSpPr>
            <a:spLocks noChangeArrowheads="1"/>
          </p:cNvSpPr>
          <p:nvPr/>
        </p:nvSpPr>
        <p:spPr bwMode="auto">
          <a:xfrm>
            <a:off x="2781300" y="3376613"/>
            <a:ext cx="71438" cy="71437"/>
          </a:xfrm>
          <a:prstGeom prst="ellipse">
            <a:avLst/>
          </a:prstGeom>
          <a:solidFill>
            <a:srgbClr val="FF0000"/>
          </a:solidFill>
          <a:ln w="9525">
            <a:noFill/>
            <a:round/>
            <a:headEnd/>
            <a:tailEnd/>
          </a:ln>
        </p:spPr>
        <p:txBody>
          <a:bodyPr wrap="none" anchor="ctr"/>
          <a:lstStyle/>
          <a:p>
            <a:endParaRPr lang="ko-KR" altLang="ko-KR">
              <a:ea typeface="ＭＳ Ｐゴシック" charset="-128"/>
            </a:endParaRPr>
          </a:p>
        </p:txBody>
      </p:sp>
      <p:sp>
        <p:nvSpPr>
          <p:cNvPr id="7177" name="Oval 8"/>
          <p:cNvSpPr>
            <a:spLocks noChangeArrowheads="1"/>
          </p:cNvSpPr>
          <p:nvPr/>
        </p:nvSpPr>
        <p:spPr bwMode="auto">
          <a:xfrm>
            <a:off x="2411413" y="4365625"/>
            <a:ext cx="71437" cy="71438"/>
          </a:xfrm>
          <a:prstGeom prst="ellipse">
            <a:avLst/>
          </a:prstGeom>
          <a:solidFill>
            <a:srgbClr val="FF0000"/>
          </a:solidFill>
          <a:ln w="9525">
            <a:noFill/>
            <a:round/>
            <a:headEnd/>
            <a:tailEnd/>
          </a:ln>
        </p:spPr>
        <p:txBody>
          <a:bodyPr wrap="none" anchor="ctr"/>
          <a:lstStyle/>
          <a:p>
            <a:endParaRPr lang="ko-KR" altLang="ko-KR">
              <a:ea typeface="ＭＳ Ｐゴシック" charset="-128"/>
            </a:endParaRPr>
          </a:p>
        </p:txBody>
      </p:sp>
      <p:sp>
        <p:nvSpPr>
          <p:cNvPr id="7178" name="Oval 9"/>
          <p:cNvSpPr>
            <a:spLocks noChangeArrowheads="1"/>
          </p:cNvSpPr>
          <p:nvPr/>
        </p:nvSpPr>
        <p:spPr bwMode="auto">
          <a:xfrm>
            <a:off x="1258888" y="4437063"/>
            <a:ext cx="71437" cy="71437"/>
          </a:xfrm>
          <a:prstGeom prst="ellipse">
            <a:avLst/>
          </a:prstGeom>
          <a:solidFill>
            <a:srgbClr val="FF0000"/>
          </a:solidFill>
          <a:ln w="9525">
            <a:noFill/>
            <a:round/>
            <a:headEnd/>
            <a:tailEnd/>
          </a:ln>
        </p:spPr>
        <p:txBody>
          <a:bodyPr wrap="none" anchor="ctr"/>
          <a:lstStyle/>
          <a:p>
            <a:endParaRPr lang="ko-KR" altLang="ko-KR">
              <a:ea typeface="ＭＳ Ｐゴシック" charset="-128"/>
            </a:endParaRPr>
          </a:p>
        </p:txBody>
      </p:sp>
      <p:sp>
        <p:nvSpPr>
          <p:cNvPr id="7179" name="Line 10"/>
          <p:cNvSpPr>
            <a:spLocks noChangeShapeType="1"/>
          </p:cNvSpPr>
          <p:nvPr/>
        </p:nvSpPr>
        <p:spPr bwMode="auto">
          <a:xfrm>
            <a:off x="1331913" y="4579938"/>
            <a:ext cx="144462" cy="433387"/>
          </a:xfrm>
          <a:prstGeom prst="line">
            <a:avLst/>
          </a:prstGeom>
          <a:noFill/>
          <a:ln w="9525">
            <a:solidFill>
              <a:srgbClr val="808080"/>
            </a:solidFill>
            <a:prstDash val="dash"/>
            <a:round/>
            <a:headEnd/>
            <a:tailEnd type="triangle" w="med" len="med"/>
          </a:ln>
        </p:spPr>
        <p:txBody>
          <a:bodyPr/>
          <a:lstStyle/>
          <a:p>
            <a:endParaRPr lang="en-US"/>
          </a:p>
        </p:txBody>
      </p:sp>
      <p:sp>
        <p:nvSpPr>
          <p:cNvPr id="7180" name="Text Box 11"/>
          <p:cNvSpPr txBox="1">
            <a:spLocks noChangeArrowheads="1"/>
          </p:cNvSpPr>
          <p:nvPr/>
        </p:nvSpPr>
        <p:spPr bwMode="auto">
          <a:xfrm>
            <a:off x="773113" y="5013325"/>
            <a:ext cx="990600" cy="228600"/>
          </a:xfrm>
          <a:prstGeom prst="rect">
            <a:avLst/>
          </a:prstGeom>
          <a:noFill/>
          <a:ln w="9525">
            <a:noFill/>
            <a:miter lim="800000"/>
            <a:headEnd/>
            <a:tailEnd/>
          </a:ln>
        </p:spPr>
        <p:txBody>
          <a:bodyPr wrap="none">
            <a:spAutoFit/>
          </a:bodyPr>
          <a:lstStyle/>
          <a:p>
            <a:r>
              <a:rPr lang="en-US" altLang="ko-KR" sz="900">
                <a:latin typeface="Verdana" pitchFamily="34" charset="0"/>
                <a:ea typeface="ＭＳ Ｐゴシック" charset="-128"/>
              </a:rPr>
              <a:t>Motion sensor</a:t>
            </a:r>
          </a:p>
        </p:txBody>
      </p:sp>
      <p:sp>
        <p:nvSpPr>
          <p:cNvPr id="7181" name="Line 12"/>
          <p:cNvSpPr>
            <a:spLocks noChangeShapeType="1"/>
          </p:cNvSpPr>
          <p:nvPr/>
        </p:nvSpPr>
        <p:spPr bwMode="auto">
          <a:xfrm flipH="1">
            <a:off x="2268538" y="4508500"/>
            <a:ext cx="142875" cy="649288"/>
          </a:xfrm>
          <a:prstGeom prst="line">
            <a:avLst/>
          </a:prstGeom>
          <a:noFill/>
          <a:ln w="9525">
            <a:solidFill>
              <a:srgbClr val="808080"/>
            </a:solidFill>
            <a:prstDash val="dash"/>
            <a:round/>
            <a:headEnd/>
            <a:tailEnd type="triangle" w="med" len="med"/>
          </a:ln>
        </p:spPr>
        <p:txBody>
          <a:bodyPr/>
          <a:lstStyle/>
          <a:p>
            <a:endParaRPr lang="en-US"/>
          </a:p>
        </p:txBody>
      </p:sp>
      <p:sp>
        <p:nvSpPr>
          <p:cNvPr id="7182" name="Text Box 13"/>
          <p:cNvSpPr txBox="1">
            <a:spLocks noChangeArrowheads="1"/>
          </p:cNvSpPr>
          <p:nvPr/>
        </p:nvSpPr>
        <p:spPr bwMode="auto">
          <a:xfrm>
            <a:off x="1835150" y="5157788"/>
            <a:ext cx="990600" cy="228600"/>
          </a:xfrm>
          <a:prstGeom prst="rect">
            <a:avLst/>
          </a:prstGeom>
          <a:noFill/>
          <a:ln w="9525">
            <a:noFill/>
            <a:miter lim="800000"/>
            <a:headEnd/>
            <a:tailEnd/>
          </a:ln>
        </p:spPr>
        <p:txBody>
          <a:bodyPr wrap="none">
            <a:spAutoFit/>
          </a:bodyPr>
          <a:lstStyle/>
          <a:p>
            <a:r>
              <a:rPr lang="en-US" altLang="ko-KR" sz="900">
                <a:latin typeface="Verdana" pitchFamily="34" charset="0"/>
                <a:ea typeface="ＭＳ Ｐゴシック" charset="-128"/>
              </a:rPr>
              <a:t>Motion sensor</a:t>
            </a:r>
          </a:p>
        </p:txBody>
      </p:sp>
      <p:sp>
        <p:nvSpPr>
          <p:cNvPr id="7183" name="Line 14"/>
          <p:cNvSpPr>
            <a:spLocks noChangeShapeType="1"/>
          </p:cNvSpPr>
          <p:nvPr/>
        </p:nvSpPr>
        <p:spPr bwMode="auto">
          <a:xfrm>
            <a:off x="2849563" y="3457575"/>
            <a:ext cx="360362" cy="358775"/>
          </a:xfrm>
          <a:prstGeom prst="line">
            <a:avLst/>
          </a:prstGeom>
          <a:noFill/>
          <a:ln w="9525">
            <a:solidFill>
              <a:srgbClr val="808080"/>
            </a:solidFill>
            <a:prstDash val="dash"/>
            <a:round/>
            <a:headEnd/>
            <a:tailEnd type="triangle" w="med" len="med"/>
          </a:ln>
        </p:spPr>
        <p:txBody>
          <a:bodyPr/>
          <a:lstStyle/>
          <a:p>
            <a:endParaRPr lang="en-US"/>
          </a:p>
        </p:txBody>
      </p:sp>
      <p:sp>
        <p:nvSpPr>
          <p:cNvPr id="7184" name="Text Box 15"/>
          <p:cNvSpPr txBox="1">
            <a:spLocks noChangeArrowheads="1"/>
          </p:cNvSpPr>
          <p:nvPr/>
        </p:nvSpPr>
        <p:spPr bwMode="auto">
          <a:xfrm>
            <a:off x="2789238" y="3789363"/>
            <a:ext cx="990600" cy="228600"/>
          </a:xfrm>
          <a:prstGeom prst="rect">
            <a:avLst/>
          </a:prstGeom>
          <a:noFill/>
          <a:ln w="9525">
            <a:noFill/>
            <a:miter lim="800000"/>
            <a:headEnd/>
            <a:tailEnd/>
          </a:ln>
        </p:spPr>
        <p:txBody>
          <a:bodyPr wrap="none">
            <a:spAutoFit/>
          </a:bodyPr>
          <a:lstStyle/>
          <a:p>
            <a:r>
              <a:rPr lang="en-US" altLang="ko-KR" sz="900">
                <a:latin typeface="Verdana" pitchFamily="34" charset="0"/>
                <a:ea typeface="ＭＳ Ｐゴシック" charset="-128"/>
              </a:rPr>
              <a:t>Motion sensor</a:t>
            </a:r>
          </a:p>
        </p:txBody>
      </p:sp>
      <p:sp>
        <p:nvSpPr>
          <p:cNvPr id="7185" name="Line 16"/>
          <p:cNvSpPr>
            <a:spLocks noChangeShapeType="1"/>
          </p:cNvSpPr>
          <p:nvPr/>
        </p:nvSpPr>
        <p:spPr bwMode="auto">
          <a:xfrm flipH="1" flipV="1">
            <a:off x="1116013" y="2492375"/>
            <a:ext cx="792162" cy="719138"/>
          </a:xfrm>
          <a:prstGeom prst="line">
            <a:avLst/>
          </a:prstGeom>
          <a:noFill/>
          <a:ln w="9525">
            <a:solidFill>
              <a:srgbClr val="808080"/>
            </a:solidFill>
            <a:prstDash val="dash"/>
            <a:round/>
            <a:headEnd/>
            <a:tailEnd type="triangle" w="med" len="med"/>
          </a:ln>
        </p:spPr>
        <p:txBody>
          <a:bodyPr/>
          <a:lstStyle/>
          <a:p>
            <a:endParaRPr lang="en-US"/>
          </a:p>
        </p:txBody>
      </p:sp>
      <p:sp>
        <p:nvSpPr>
          <p:cNvPr id="7186" name="Text Box 17"/>
          <p:cNvSpPr txBox="1">
            <a:spLocks noChangeArrowheads="1"/>
          </p:cNvSpPr>
          <p:nvPr/>
        </p:nvSpPr>
        <p:spPr bwMode="auto">
          <a:xfrm>
            <a:off x="611188" y="2205038"/>
            <a:ext cx="846137" cy="228600"/>
          </a:xfrm>
          <a:prstGeom prst="rect">
            <a:avLst/>
          </a:prstGeom>
          <a:noFill/>
          <a:ln w="9525">
            <a:noFill/>
            <a:miter lim="800000"/>
            <a:headEnd/>
            <a:tailEnd/>
          </a:ln>
        </p:spPr>
        <p:txBody>
          <a:bodyPr wrap="none">
            <a:spAutoFit/>
          </a:bodyPr>
          <a:lstStyle/>
          <a:p>
            <a:r>
              <a:rPr lang="en-US" altLang="ko-KR" sz="900">
                <a:latin typeface="Verdana" pitchFamily="34" charset="0"/>
                <a:ea typeface="ＭＳ Ｐゴシック" charset="-128"/>
              </a:rPr>
              <a:t>ECG sensor</a:t>
            </a:r>
          </a:p>
        </p:txBody>
      </p:sp>
      <p:sp>
        <p:nvSpPr>
          <p:cNvPr id="7187" name="Arc 18"/>
          <p:cNvSpPr>
            <a:spLocks/>
          </p:cNvSpPr>
          <p:nvPr/>
        </p:nvSpPr>
        <p:spPr bwMode="auto">
          <a:xfrm rot="3089287">
            <a:off x="3492500" y="3140076"/>
            <a:ext cx="574675" cy="431800"/>
          </a:xfrm>
          <a:custGeom>
            <a:avLst/>
            <a:gdLst>
              <a:gd name="T0" fmla="*/ 0 w 21600"/>
              <a:gd name="T1" fmla="*/ 0 h 21600"/>
              <a:gd name="T2" fmla="*/ 574675 w 21600"/>
              <a:gd name="T3" fmla="*/ 431800 h 21600"/>
              <a:gd name="T4" fmla="*/ 0 w 21600"/>
              <a:gd name="T5" fmla="*/ 4318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p:spPr>
        <p:txBody>
          <a:bodyPr wrap="none" anchor="ctr"/>
          <a:lstStyle/>
          <a:p>
            <a:endParaRPr lang="en-US" altLang="ko-KR">
              <a:ea typeface="ＭＳ Ｐゴシック" charset="-128"/>
            </a:endParaRPr>
          </a:p>
        </p:txBody>
      </p:sp>
      <p:sp>
        <p:nvSpPr>
          <p:cNvPr id="7188" name="Arc 19"/>
          <p:cNvSpPr>
            <a:spLocks/>
          </p:cNvSpPr>
          <p:nvPr/>
        </p:nvSpPr>
        <p:spPr bwMode="auto">
          <a:xfrm rot="3089287">
            <a:off x="3491706" y="3069432"/>
            <a:ext cx="720725" cy="576262"/>
          </a:xfrm>
          <a:custGeom>
            <a:avLst/>
            <a:gdLst>
              <a:gd name="T0" fmla="*/ 0 w 21600"/>
              <a:gd name="T1" fmla="*/ 0 h 21600"/>
              <a:gd name="T2" fmla="*/ 720725 w 21600"/>
              <a:gd name="T3" fmla="*/ 576262 h 21600"/>
              <a:gd name="T4" fmla="*/ 0 w 21600"/>
              <a:gd name="T5" fmla="*/ 576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p:spPr>
        <p:txBody>
          <a:bodyPr wrap="none" anchor="ctr"/>
          <a:lstStyle/>
          <a:p>
            <a:endParaRPr lang="en-US" altLang="ko-KR">
              <a:ea typeface="ＭＳ Ｐゴシック" charset="-128"/>
            </a:endParaRPr>
          </a:p>
        </p:txBody>
      </p:sp>
      <p:sp>
        <p:nvSpPr>
          <p:cNvPr id="7189" name="Arc 20"/>
          <p:cNvSpPr>
            <a:spLocks/>
          </p:cNvSpPr>
          <p:nvPr/>
        </p:nvSpPr>
        <p:spPr bwMode="auto">
          <a:xfrm rot="3089287">
            <a:off x="2484437" y="5011738"/>
            <a:ext cx="574675" cy="431800"/>
          </a:xfrm>
          <a:custGeom>
            <a:avLst/>
            <a:gdLst>
              <a:gd name="T0" fmla="*/ 0 w 21600"/>
              <a:gd name="T1" fmla="*/ 0 h 21600"/>
              <a:gd name="T2" fmla="*/ 574675 w 21600"/>
              <a:gd name="T3" fmla="*/ 431800 h 21600"/>
              <a:gd name="T4" fmla="*/ 0 w 21600"/>
              <a:gd name="T5" fmla="*/ 4318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p:spPr>
        <p:txBody>
          <a:bodyPr wrap="none" anchor="ctr"/>
          <a:lstStyle/>
          <a:p>
            <a:endParaRPr lang="en-US" altLang="ko-KR">
              <a:ea typeface="ＭＳ Ｐゴシック" charset="-128"/>
            </a:endParaRPr>
          </a:p>
        </p:txBody>
      </p:sp>
      <p:sp>
        <p:nvSpPr>
          <p:cNvPr id="7190" name="Arc 21"/>
          <p:cNvSpPr>
            <a:spLocks/>
          </p:cNvSpPr>
          <p:nvPr/>
        </p:nvSpPr>
        <p:spPr bwMode="auto">
          <a:xfrm rot="3089287">
            <a:off x="2483644" y="4941094"/>
            <a:ext cx="720725" cy="576263"/>
          </a:xfrm>
          <a:custGeom>
            <a:avLst/>
            <a:gdLst>
              <a:gd name="T0" fmla="*/ 0 w 21600"/>
              <a:gd name="T1" fmla="*/ 0 h 21600"/>
              <a:gd name="T2" fmla="*/ 720725 w 21600"/>
              <a:gd name="T3" fmla="*/ 576263 h 21600"/>
              <a:gd name="T4" fmla="*/ 0 w 21600"/>
              <a:gd name="T5" fmla="*/ 57626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p:spPr>
        <p:txBody>
          <a:bodyPr wrap="none" anchor="ctr"/>
          <a:lstStyle/>
          <a:p>
            <a:endParaRPr lang="en-US" altLang="ko-KR">
              <a:ea typeface="ＭＳ Ｐゴシック" charset="-128"/>
            </a:endParaRPr>
          </a:p>
        </p:txBody>
      </p:sp>
      <p:sp>
        <p:nvSpPr>
          <p:cNvPr id="7191" name="Arc 22"/>
          <p:cNvSpPr>
            <a:spLocks/>
          </p:cNvSpPr>
          <p:nvPr/>
        </p:nvSpPr>
        <p:spPr bwMode="auto">
          <a:xfrm rot="8055472">
            <a:off x="1047750" y="4489451"/>
            <a:ext cx="574675" cy="431800"/>
          </a:xfrm>
          <a:custGeom>
            <a:avLst/>
            <a:gdLst>
              <a:gd name="T0" fmla="*/ 0 w 21600"/>
              <a:gd name="T1" fmla="*/ 0 h 21600"/>
              <a:gd name="T2" fmla="*/ 574675 w 21600"/>
              <a:gd name="T3" fmla="*/ 431800 h 21600"/>
              <a:gd name="T4" fmla="*/ 0 w 21600"/>
              <a:gd name="T5" fmla="*/ 4318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p:spPr>
        <p:txBody>
          <a:bodyPr wrap="none" anchor="ctr"/>
          <a:lstStyle/>
          <a:p>
            <a:endParaRPr lang="en-US" altLang="ko-KR">
              <a:ea typeface="ＭＳ Ｐゴシック" charset="-128"/>
            </a:endParaRPr>
          </a:p>
        </p:txBody>
      </p:sp>
      <p:sp>
        <p:nvSpPr>
          <p:cNvPr id="7192" name="Arc 23"/>
          <p:cNvSpPr>
            <a:spLocks/>
          </p:cNvSpPr>
          <p:nvPr/>
        </p:nvSpPr>
        <p:spPr bwMode="auto">
          <a:xfrm rot="8049972">
            <a:off x="970756" y="4437857"/>
            <a:ext cx="720725" cy="576262"/>
          </a:xfrm>
          <a:custGeom>
            <a:avLst/>
            <a:gdLst>
              <a:gd name="T0" fmla="*/ 0 w 21600"/>
              <a:gd name="T1" fmla="*/ 0 h 21600"/>
              <a:gd name="T2" fmla="*/ 720725 w 21600"/>
              <a:gd name="T3" fmla="*/ 576262 h 21600"/>
              <a:gd name="T4" fmla="*/ 0 w 21600"/>
              <a:gd name="T5" fmla="*/ 576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p:spPr>
        <p:txBody>
          <a:bodyPr wrap="none" anchor="ctr"/>
          <a:lstStyle/>
          <a:p>
            <a:endParaRPr lang="en-US" altLang="ko-KR">
              <a:ea typeface="ＭＳ Ｐゴシック" charset="-128"/>
            </a:endParaRPr>
          </a:p>
        </p:txBody>
      </p:sp>
      <p:sp>
        <p:nvSpPr>
          <p:cNvPr id="7193" name="Arc 24"/>
          <p:cNvSpPr>
            <a:spLocks/>
          </p:cNvSpPr>
          <p:nvPr/>
        </p:nvSpPr>
        <p:spPr bwMode="auto">
          <a:xfrm rot="-4366981">
            <a:off x="1268412" y="2747963"/>
            <a:ext cx="574675" cy="431800"/>
          </a:xfrm>
          <a:custGeom>
            <a:avLst/>
            <a:gdLst>
              <a:gd name="T0" fmla="*/ 0 w 21600"/>
              <a:gd name="T1" fmla="*/ 0 h 21600"/>
              <a:gd name="T2" fmla="*/ 574675 w 21600"/>
              <a:gd name="T3" fmla="*/ 431800 h 21600"/>
              <a:gd name="T4" fmla="*/ 0 w 21600"/>
              <a:gd name="T5" fmla="*/ 4318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p:spPr>
        <p:txBody>
          <a:bodyPr wrap="none" anchor="ctr"/>
          <a:lstStyle/>
          <a:p>
            <a:endParaRPr lang="en-US" altLang="ko-KR">
              <a:ea typeface="ＭＳ Ｐゴシック" charset="-128"/>
            </a:endParaRPr>
          </a:p>
        </p:txBody>
      </p:sp>
      <p:sp>
        <p:nvSpPr>
          <p:cNvPr id="7194" name="Arc 25"/>
          <p:cNvSpPr>
            <a:spLocks/>
          </p:cNvSpPr>
          <p:nvPr/>
        </p:nvSpPr>
        <p:spPr bwMode="auto">
          <a:xfrm rot="-4379279">
            <a:off x="1186656" y="2637632"/>
            <a:ext cx="720725" cy="576262"/>
          </a:xfrm>
          <a:custGeom>
            <a:avLst/>
            <a:gdLst>
              <a:gd name="T0" fmla="*/ 0 w 21600"/>
              <a:gd name="T1" fmla="*/ 0 h 21600"/>
              <a:gd name="T2" fmla="*/ 720725 w 21600"/>
              <a:gd name="T3" fmla="*/ 576262 h 21600"/>
              <a:gd name="T4" fmla="*/ 0 w 21600"/>
              <a:gd name="T5" fmla="*/ 576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9525">
            <a:solidFill>
              <a:srgbClr val="808080"/>
            </a:solidFill>
            <a:prstDash val="dash"/>
            <a:round/>
            <a:headEnd/>
            <a:tailEnd/>
          </a:ln>
        </p:spPr>
        <p:txBody>
          <a:bodyPr wrap="none" anchor="ctr"/>
          <a:lstStyle/>
          <a:p>
            <a:endParaRPr lang="en-US" altLang="ko-KR">
              <a:ea typeface="ＭＳ Ｐゴシック" charset="-128"/>
            </a:endParaRPr>
          </a:p>
        </p:txBody>
      </p:sp>
      <p:pic>
        <p:nvPicPr>
          <p:cNvPr id="7195" name="Picture 26" descr="#"/>
          <p:cNvPicPr>
            <a:picLocks noChangeAspect="1" noChangeArrowheads="1"/>
          </p:cNvPicPr>
          <p:nvPr/>
        </p:nvPicPr>
        <p:blipFill>
          <a:blip r:embed="rId5"/>
          <a:srcRect/>
          <a:stretch>
            <a:fillRect/>
          </a:stretch>
        </p:blipFill>
        <p:spPr bwMode="auto">
          <a:xfrm>
            <a:off x="4140200" y="4508500"/>
            <a:ext cx="576263" cy="576263"/>
          </a:xfrm>
          <a:prstGeom prst="rect">
            <a:avLst/>
          </a:prstGeom>
          <a:noFill/>
          <a:ln w="9525">
            <a:noFill/>
            <a:miter lim="800000"/>
            <a:headEnd/>
            <a:tailEnd/>
          </a:ln>
        </p:spPr>
      </p:pic>
      <p:sp>
        <p:nvSpPr>
          <p:cNvPr id="7196" name="Arc 27"/>
          <p:cNvSpPr>
            <a:spLocks/>
          </p:cNvSpPr>
          <p:nvPr/>
        </p:nvSpPr>
        <p:spPr bwMode="auto">
          <a:xfrm rot="3172933">
            <a:off x="3511550" y="4221163"/>
            <a:ext cx="649288" cy="404812"/>
          </a:xfrm>
          <a:custGeom>
            <a:avLst/>
            <a:gdLst>
              <a:gd name="T0" fmla="*/ 388160 w 21600"/>
              <a:gd name="T1" fmla="*/ 0 h 17315"/>
              <a:gd name="T2" fmla="*/ 649288 w 21600"/>
              <a:gd name="T3" fmla="*/ 404812 h 17315"/>
              <a:gd name="T4" fmla="*/ 0 w 21600"/>
              <a:gd name="T5" fmla="*/ 404812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p:spPr>
        <p:txBody>
          <a:bodyPr wrap="none" anchor="ctr"/>
          <a:lstStyle/>
          <a:p>
            <a:endParaRPr lang="en-US" altLang="ko-KR">
              <a:ea typeface="ＭＳ Ｐゴシック" charset="-128"/>
            </a:endParaRPr>
          </a:p>
        </p:txBody>
      </p:sp>
      <p:sp>
        <p:nvSpPr>
          <p:cNvPr id="7197" name="Arc 28"/>
          <p:cNvSpPr>
            <a:spLocks/>
          </p:cNvSpPr>
          <p:nvPr/>
        </p:nvSpPr>
        <p:spPr bwMode="auto">
          <a:xfrm rot="3178077">
            <a:off x="3563144" y="4294982"/>
            <a:ext cx="504825" cy="331787"/>
          </a:xfrm>
          <a:custGeom>
            <a:avLst/>
            <a:gdLst>
              <a:gd name="T0" fmla="*/ 301797 w 21600"/>
              <a:gd name="T1" fmla="*/ 0 h 17315"/>
              <a:gd name="T2" fmla="*/ 504825 w 21600"/>
              <a:gd name="T3" fmla="*/ 331787 h 17315"/>
              <a:gd name="T4" fmla="*/ 0 w 21600"/>
              <a:gd name="T5" fmla="*/ 331787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p:spPr>
        <p:txBody>
          <a:bodyPr wrap="none" anchor="ctr"/>
          <a:lstStyle/>
          <a:p>
            <a:endParaRPr lang="en-US" altLang="ko-KR">
              <a:ea typeface="ＭＳ Ｐゴシック" charset="-128"/>
            </a:endParaRPr>
          </a:p>
        </p:txBody>
      </p:sp>
      <p:sp>
        <p:nvSpPr>
          <p:cNvPr id="7198" name="Arc 29"/>
          <p:cNvSpPr>
            <a:spLocks/>
          </p:cNvSpPr>
          <p:nvPr/>
        </p:nvSpPr>
        <p:spPr bwMode="auto">
          <a:xfrm rot="3260608">
            <a:off x="3559175" y="4349750"/>
            <a:ext cx="431800" cy="260350"/>
          </a:xfrm>
          <a:custGeom>
            <a:avLst/>
            <a:gdLst>
              <a:gd name="T0" fmla="*/ 258140 w 21600"/>
              <a:gd name="T1" fmla="*/ 0 h 17315"/>
              <a:gd name="T2" fmla="*/ 431800 w 21600"/>
              <a:gd name="T3" fmla="*/ 260350 h 17315"/>
              <a:gd name="T4" fmla="*/ 0 w 21600"/>
              <a:gd name="T5" fmla="*/ 260350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close/>
              </a:path>
            </a:pathLst>
          </a:custGeom>
          <a:noFill/>
          <a:ln w="12700">
            <a:solidFill>
              <a:srgbClr val="00FF00"/>
            </a:solidFill>
            <a:round/>
            <a:headEnd/>
            <a:tailEnd/>
          </a:ln>
        </p:spPr>
        <p:txBody>
          <a:bodyPr wrap="none" anchor="ctr"/>
          <a:lstStyle/>
          <a:p>
            <a:endParaRPr lang="en-US" altLang="ko-KR">
              <a:ea typeface="ＭＳ Ｐゴシック" charset="-128"/>
            </a:endParaRPr>
          </a:p>
        </p:txBody>
      </p:sp>
      <p:sp>
        <p:nvSpPr>
          <p:cNvPr id="7199" name="AutoShape 30"/>
          <p:cNvSpPr>
            <a:spLocks noChangeArrowheads="1"/>
          </p:cNvSpPr>
          <p:nvPr/>
        </p:nvSpPr>
        <p:spPr bwMode="auto">
          <a:xfrm>
            <a:off x="3419475" y="4221163"/>
            <a:ext cx="360363" cy="287337"/>
          </a:xfrm>
          <a:prstGeom prst="lightningBolt">
            <a:avLst/>
          </a:prstGeom>
          <a:solidFill>
            <a:srgbClr val="FFFFFF"/>
          </a:solidFill>
          <a:ln w="9525">
            <a:solidFill>
              <a:schemeClr val="tx1"/>
            </a:solidFill>
            <a:miter lim="800000"/>
            <a:headEnd/>
            <a:tailEnd/>
          </a:ln>
        </p:spPr>
        <p:txBody>
          <a:bodyPr wrap="none" anchor="ctr"/>
          <a:lstStyle/>
          <a:p>
            <a:endParaRPr lang="ko-KR" altLang="ko-KR">
              <a:ea typeface="ＭＳ Ｐゴシック" charset="-128"/>
            </a:endParaRPr>
          </a:p>
        </p:txBody>
      </p:sp>
      <p:pic>
        <p:nvPicPr>
          <p:cNvPr id="7200" name="Picture 31" descr="#"/>
          <p:cNvPicPr>
            <a:picLocks noChangeAspect="1" noChangeArrowheads="1"/>
          </p:cNvPicPr>
          <p:nvPr/>
        </p:nvPicPr>
        <p:blipFill>
          <a:blip r:embed="rId6"/>
          <a:srcRect/>
          <a:stretch>
            <a:fillRect/>
          </a:stretch>
        </p:blipFill>
        <p:spPr bwMode="auto">
          <a:xfrm>
            <a:off x="4643438" y="2708275"/>
            <a:ext cx="2089150" cy="1601788"/>
          </a:xfrm>
          <a:prstGeom prst="rect">
            <a:avLst/>
          </a:prstGeom>
          <a:noFill/>
          <a:ln w="9525">
            <a:noFill/>
            <a:miter lim="800000"/>
            <a:headEnd/>
            <a:tailEnd/>
          </a:ln>
        </p:spPr>
      </p:pic>
      <p:sp>
        <p:nvSpPr>
          <p:cNvPr id="7201" name="Line 32"/>
          <p:cNvSpPr>
            <a:spLocks noChangeShapeType="1"/>
          </p:cNvSpPr>
          <p:nvPr/>
        </p:nvSpPr>
        <p:spPr bwMode="auto">
          <a:xfrm flipV="1">
            <a:off x="4643438" y="4149725"/>
            <a:ext cx="288925" cy="358775"/>
          </a:xfrm>
          <a:prstGeom prst="line">
            <a:avLst/>
          </a:prstGeom>
          <a:noFill/>
          <a:ln w="9525">
            <a:solidFill>
              <a:schemeClr val="tx1"/>
            </a:solidFill>
            <a:round/>
            <a:headEnd type="triangle" w="med" len="med"/>
            <a:tailEnd type="triangle" w="med" len="med"/>
          </a:ln>
        </p:spPr>
        <p:txBody>
          <a:bodyPr/>
          <a:lstStyle/>
          <a:p>
            <a:endParaRPr lang="en-US"/>
          </a:p>
        </p:txBody>
      </p:sp>
      <p:pic>
        <p:nvPicPr>
          <p:cNvPr id="7202" name="Picture 6"/>
          <p:cNvPicPr>
            <a:picLocks noChangeAspect="1" noChangeArrowheads="1"/>
          </p:cNvPicPr>
          <p:nvPr/>
        </p:nvPicPr>
        <p:blipFill>
          <a:blip r:embed="rId7"/>
          <a:srcRect/>
          <a:stretch>
            <a:fillRect/>
          </a:stretch>
        </p:blipFill>
        <p:spPr bwMode="auto">
          <a:xfrm>
            <a:off x="6732588" y="4724400"/>
            <a:ext cx="444500" cy="665163"/>
          </a:xfrm>
          <a:prstGeom prst="rect">
            <a:avLst/>
          </a:prstGeom>
          <a:noFill/>
          <a:ln w="9525">
            <a:noFill/>
            <a:miter lim="800000"/>
            <a:headEnd/>
            <a:tailEnd/>
          </a:ln>
        </p:spPr>
      </p:pic>
      <p:sp>
        <p:nvSpPr>
          <p:cNvPr id="7203" name="Line 34"/>
          <p:cNvSpPr>
            <a:spLocks noChangeShapeType="1"/>
          </p:cNvSpPr>
          <p:nvPr/>
        </p:nvSpPr>
        <p:spPr bwMode="auto">
          <a:xfrm>
            <a:off x="6227763" y="4149725"/>
            <a:ext cx="215900" cy="287338"/>
          </a:xfrm>
          <a:prstGeom prst="line">
            <a:avLst/>
          </a:prstGeom>
          <a:noFill/>
          <a:ln w="9525">
            <a:solidFill>
              <a:schemeClr val="tx1"/>
            </a:solidFill>
            <a:round/>
            <a:headEnd type="triangle" w="med" len="med"/>
            <a:tailEnd type="triangle" w="med" len="med"/>
          </a:ln>
        </p:spPr>
        <p:txBody>
          <a:bodyPr/>
          <a:lstStyle/>
          <a:p>
            <a:endParaRPr lang="en-US"/>
          </a:p>
        </p:txBody>
      </p:sp>
      <p:pic>
        <p:nvPicPr>
          <p:cNvPr id="7204" name="Picture 35" descr="MC900411406[1]"/>
          <p:cNvPicPr>
            <a:picLocks noChangeAspect="1" noChangeArrowheads="1"/>
          </p:cNvPicPr>
          <p:nvPr/>
        </p:nvPicPr>
        <p:blipFill>
          <a:blip r:embed="rId8"/>
          <a:srcRect/>
          <a:stretch>
            <a:fillRect/>
          </a:stretch>
        </p:blipFill>
        <p:spPr bwMode="auto">
          <a:xfrm>
            <a:off x="6948488" y="1989138"/>
            <a:ext cx="425450" cy="411162"/>
          </a:xfrm>
          <a:prstGeom prst="rect">
            <a:avLst/>
          </a:prstGeom>
          <a:noFill/>
          <a:ln w="9525">
            <a:noFill/>
            <a:miter lim="800000"/>
            <a:headEnd/>
            <a:tailEnd/>
          </a:ln>
        </p:spPr>
      </p:pic>
      <p:sp>
        <p:nvSpPr>
          <p:cNvPr id="7205" name="Line 36"/>
          <p:cNvSpPr>
            <a:spLocks noChangeShapeType="1"/>
          </p:cNvSpPr>
          <p:nvPr/>
        </p:nvSpPr>
        <p:spPr bwMode="auto">
          <a:xfrm flipV="1">
            <a:off x="6227763" y="2420938"/>
            <a:ext cx="649287" cy="431800"/>
          </a:xfrm>
          <a:prstGeom prst="line">
            <a:avLst/>
          </a:prstGeom>
          <a:noFill/>
          <a:ln w="9525">
            <a:solidFill>
              <a:schemeClr val="tx1"/>
            </a:solidFill>
            <a:round/>
            <a:headEnd type="triangle" w="med" len="med"/>
            <a:tailEnd type="triangle" w="med" len="med"/>
          </a:ln>
        </p:spPr>
        <p:txBody>
          <a:bodyPr/>
          <a:lstStyle/>
          <a:p>
            <a:endParaRPr lang="en-US"/>
          </a:p>
        </p:txBody>
      </p:sp>
      <p:pic>
        <p:nvPicPr>
          <p:cNvPr id="7206" name="Picture 37" descr="#"/>
          <p:cNvPicPr>
            <a:picLocks noChangeAspect="1" noChangeArrowheads="1"/>
          </p:cNvPicPr>
          <p:nvPr/>
        </p:nvPicPr>
        <p:blipFill>
          <a:blip r:embed="rId9"/>
          <a:srcRect/>
          <a:stretch>
            <a:fillRect/>
          </a:stretch>
        </p:blipFill>
        <p:spPr bwMode="auto">
          <a:xfrm>
            <a:off x="7524750" y="2924175"/>
            <a:ext cx="714375" cy="857250"/>
          </a:xfrm>
          <a:prstGeom prst="rect">
            <a:avLst/>
          </a:prstGeom>
          <a:noFill/>
          <a:ln w="9525">
            <a:noFill/>
            <a:miter lim="800000"/>
            <a:headEnd/>
            <a:tailEnd/>
          </a:ln>
        </p:spPr>
      </p:pic>
      <p:sp>
        <p:nvSpPr>
          <p:cNvPr id="7207" name="Line 38"/>
          <p:cNvSpPr>
            <a:spLocks noChangeShapeType="1"/>
          </p:cNvSpPr>
          <p:nvPr/>
        </p:nvSpPr>
        <p:spPr bwMode="auto">
          <a:xfrm flipV="1">
            <a:off x="6732588" y="3284538"/>
            <a:ext cx="719137" cy="73025"/>
          </a:xfrm>
          <a:prstGeom prst="line">
            <a:avLst/>
          </a:prstGeom>
          <a:noFill/>
          <a:ln w="9525">
            <a:solidFill>
              <a:schemeClr val="tx1"/>
            </a:solidFill>
            <a:round/>
            <a:headEnd type="triangle" w="med" len="med"/>
            <a:tailEnd type="triangle" w="med" len="med"/>
          </a:ln>
        </p:spPr>
        <p:txBody>
          <a:bodyPr/>
          <a:lstStyle/>
          <a:p>
            <a:endParaRPr lang="en-US"/>
          </a:p>
        </p:txBody>
      </p:sp>
      <p:sp>
        <p:nvSpPr>
          <p:cNvPr id="7208" name="Text Box 39"/>
          <p:cNvSpPr txBox="1">
            <a:spLocks noChangeArrowheads="1"/>
          </p:cNvSpPr>
          <p:nvPr/>
        </p:nvSpPr>
        <p:spPr bwMode="auto">
          <a:xfrm>
            <a:off x="5241925" y="3284538"/>
            <a:ext cx="912813" cy="304800"/>
          </a:xfrm>
          <a:prstGeom prst="rect">
            <a:avLst/>
          </a:prstGeom>
          <a:noFill/>
          <a:ln w="9525">
            <a:noFill/>
            <a:miter lim="800000"/>
            <a:headEnd/>
            <a:tailEnd/>
          </a:ln>
        </p:spPr>
        <p:txBody>
          <a:bodyPr wrap="none">
            <a:spAutoFit/>
          </a:bodyPr>
          <a:lstStyle/>
          <a:p>
            <a:r>
              <a:rPr lang="en-US" altLang="ko-KR" sz="1400">
                <a:latin typeface="Verdana" pitchFamily="34" charset="0"/>
                <a:ea typeface="ＭＳ Ｐゴシック" charset="-128"/>
              </a:rPr>
              <a:t>Internet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2"/>
          </p:nvPr>
        </p:nvSpPr>
        <p:spPr>
          <a:noFill/>
        </p:spPr>
        <p:txBody>
          <a:bodyPr/>
          <a:lstStyle/>
          <a:p>
            <a:fld id="{3E5AC447-373A-4077-91AC-27F2135DF4A7}" type="slidenum">
              <a:rPr lang="en-GB" altLang="ko-KR">
                <a:ea typeface="ＭＳ Ｐゴシック" charset="-128"/>
              </a:rPr>
              <a:pPr/>
              <a:t>9</a:t>
            </a:fld>
            <a:endParaRPr lang="en-GB" altLang="ko-KR">
              <a:ea typeface="ＭＳ Ｐゴシック" charset="-128"/>
            </a:endParaRPr>
          </a:p>
        </p:txBody>
      </p:sp>
      <p:pic>
        <p:nvPicPr>
          <p:cNvPr id="8195" name="Picture 2" descr="#"/>
          <p:cNvPicPr>
            <a:picLocks noChangeAspect="1" noChangeArrowheads="1"/>
          </p:cNvPicPr>
          <p:nvPr/>
        </p:nvPicPr>
        <p:blipFill>
          <a:blip r:embed="rId2"/>
          <a:srcRect/>
          <a:stretch>
            <a:fillRect/>
          </a:stretch>
        </p:blipFill>
        <p:spPr bwMode="auto">
          <a:xfrm>
            <a:off x="6227763" y="3433763"/>
            <a:ext cx="477837" cy="500062"/>
          </a:xfrm>
          <a:prstGeom prst="rect">
            <a:avLst/>
          </a:prstGeom>
          <a:noFill/>
          <a:ln w="9525">
            <a:noFill/>
            <a:miter lim="800000"/>
            <a:headEnd/>
            <a:tailEnd/>
          </a:ln>
        </p:spPr>
      </p:pic>
      <p:sp>
        <p:nvSpPr>
          <p:cNvPr id="8196" name="Rectangle 3"/>
          <p:cNvSpPr>
            <a:spLocks noGrp="1" noChangeArrowheads="1"/>
          </p:cNvSpPr>
          <p:nvPr>
            <p:ph type="title"/>
          </p:nvPr>
        </p:nvSpPr>
        <p:spPr>
          <a:xfrm>
            <a:off x="457200" y="-26987"/>
            <a:ext cx="8229600" cy="788988"/>
          </a:xfrm>
          <a:solidFill>
            <a:schemeClr val="tx2">
              <a:lumMod val="60000"/>
              <a:lumOff val="40000"/>
            </a:schemeClr>
          </a:solidFill>
        </p:spPr>
        <p:txBody>
          <a:bodyPr/>
          <a:lstStyle/>
          <a:p>
            <a:r>
              <a:rPr lang="en-US" altLang="ko-KR" smtClean="0">
                <a:ea typeface="굴림" charset="-127"/>
              </a:rPr>
              <a:t>Things Connecting to Things</a:t>
            </a:r>
          </a:p>
        </p:txBody>
      </p:sp>
      <p:pic>
        <p:nvPicPr>
          <p:cNvPr id="8197" name="Picture 4" descr="connected-car"/>
          <p:cNvPicPr>
            <a:picLocks noChangeAspect="1" noChangeArrowheads="1"/>
          </p:cNvPicPr>
          <p:nvPr/>
        </p:nvPicPr>
        <p:blipFill>
          <a:blip r:embed="rId3"/>
          <a:srcRect/>
          <a:stretch>
            <a:fillRect/>
          </a:stretch>
        </p:blipFill>
        <p:spPr bwMode="auto">
          <a:xfrm>
            <a:off x="3563938" y="1052513"/>
            <a:ext cx="4314825" cy="1871662"/>
          </a:xfrm>
          <a:prstGeom prst="rect">
            <a:avLst/>
          </a:prstGeom>
          <a:noFill/>
          <a:ln w="9525">
            <a:noFill/>
            <a:miter lim="800000"/>
            <a:headEnd/>
            <a:tailEnd/>
          </a:ln>
        </p:spPr>
      </p:pic>
      <p:pic>
        <p:nvPicPr>
          <p:cNvPr id="8198" name="Picture 5" descr="rally-car by netalloy - "/>
          <p:cNvPicPr>
            <a:picLocks noChangeAspect="1" noChangeArrowheads="1"/>
          </p:cNvPicPr>
          <p:nvPr/>
        </p:nvPicPr>
        <p:blipFill>
          <a:blip r:embed="rId4"/>
          <a:srcRect/>
          <a:stretch>
            <a:fillRect/>
          </a:stretch>
        </p:blipFill>
        <p:spPr bwMode="auto">
          <a:xfrm>
            <a:off x="4932363" y="3644900"/>
            <a:ext cx="2381250" cy="1266825"/>
          </a:xfrm>
          <a:prstGeom prst="rect">
            <a:avLst/>
          </a:prstGeom>
          <a:noFill/>
          <a:ln w="9525">
            <a:noFill/>
            <a:miter lim="800000"/>
            <a:headEnd/>
            <a:tailEnd/>
          </a:ln>
        </p:spPr>
      </p:pic>
      <p:sp>
        <p:nvSpPr>
          <p:cNvPr id="8199" name="Arc 6"/>
          <p:cNvSpPr>
            <a:spLocks/>
          </p:cNvSpPr>
          <p:nvPr/>
        </p:nvSpPr>
        <p:spPr bwMode="auto">
          <a:xfrm>
            <a:off x="4572000" y="2349500"/>
            <a:ext cx="1728788" cy="1439863"/>
          </a:xfrm>
          <a:custGeom>
            <a:avLst/>
            <a:gdLst>
              <a:gd name="T0" fmla="*/ 0 w 21453"/>
              <a:gd name="T1" fmla="*/ 0 h 21600"/>
              <a:gd name="T2" fmla="*/ 1728788 w 21453"/>
              <a:gd name="T3" fmla="*/ 1271946 h 21600"/>
              <a:gd name="T4" fmla="*/ 0 w 21453"/>
              <a:gd name="T5" fmla="*/ 1439863 h 21600"/>
              <a:gd name="T6" fmla="*/ 0 60000 65536"/>
              <a:gd name="T7" fmla="*/ 0 60000 65536"/>
              <a:gd name="T8" fmla="*/ 0 60000 65536"/>
              <a:gd name="T9" fmla="*/ 0 w 21453"/>
              <a:gd name="T10" fmla="*/ 0 h 21600"/>
              <a:gd name="T11" fmla="*/ 21453 w 21453"/>
              <a:gd name="T12" fmla="*/ 21600 h 21600"/>
            </a:gdLst>
            <a:ahLst/>
            <a:cxnLst>
              <a:cxn ang="T6">
                <a:pos x="T0" y="T1"/>
              </a:cxn>
              <a:cxn ang="T7">
                <a:pos x="T2" y="T3"/>
              </a:cxn>
              <a:cxn ang="T8">
                <a:pos x="T4" y="T5"/>
              </a:cxn>
            </a:cxnLst>
            <a:rect l="T9" t="T10" r="T11" b="T12"/>
            <a:pathLst>
              <a:path w="21453" h="21600" fill="none" extrusionOk="0">
                <a:moveTo>
                  <a:pt x="0" y="-1"/>
                </a:moveTo>
                <a:cubicBezTo>
                  <a:pt x="10954" y="-1"/>
                  <a:pt x="20175" y="8200"/>
                  <a:pt x="21452" y="19081"/>
                </a:cubicBezTo>
              </a:path>
              <a:path w="21453" h="21600" stroke="0" extrusionOk="0">
                <a:moveTo>
                  <a:pt x="0" y="-1"/>
                </a:moveTo>
                <a:cubicBezTo>
                  <a:pt x="10954" y="-1"/>
                  <a:pt x="20175" y="8200"/>
                  <a:pt x="21452" y="19081"/>
                </a:cubicBezTo>
                <a:lnTo>
                  <a:pt x="0" y="21600"/>
                </a:lnTo>
                <a:close/>
              </a:path>
            </a:pathLst>
          </a:custGeom>
          <a:noFill/>
          <a:ln w="15875">
            <a:solidFill>
              <a:schemeClr val="bg2"/>
            </a:solidFill>
            <a:prstDash val="dash"/>
            <a:round/>
            <a:headEnd/>
            <a:tailEnd/>
          </a:ln>
        </p:spPr>
        <p:txBody>
          <a:bodyPr wrap="none" anchor="ctr"/>
          <a:lstStyle/>
          <a:p>
            <a:endParaRPr lang="en-US" altLang="ko-KR">
              <a:ea typeface="ＭＳ Ｐゴシック" charset="-128"/>
            </a:endParaRPr>
          </a:p>
        </p:txBody>
      </p:sp>
      <p:pic>
        <p:nvPicPr>
          <p:cNvPr id="8200" name="Picture 7" descr="Police car by liftarn - A SAAB 900 police car from the Swedish Road Administration (V�gverket)."/>
          <p:cNvPicPr>
            <a:picLocks noChangeAspect="1" noChangeArrowheads="1"/>
          </p:cNvPicPr>
          <p:nvPr/>
        </p:nvPicPr>
        <p:blipFill>
          <a:blip r:embed="rId5"/>
          <a:srcRect/>
          <a:stretch>
            <a:fillRect/>
          </a:stretch>
        </p:blipFill>
        <p:spPr bwMode="auto">
          <a:xfrm>
            <a:off x="1258888" y="1700213"/>
            <a:ext cx="1296987" cy="1104900"/>
          </a:xfrm>
          <a:prstGeom prst="rect">
            <a:avLst/>
          </a:prstGeom>
          <a:noFill/>
          <a:ln w="9525">
            <a:noFill/>
            <a:miter lim="800000"/>
            <a:headEnd/>
            <a:tailEnd/>
          </a:ln>
        </p:spPr>
      </p:pic>
      <p:sp>
        <p:nvSpPr>
          <p:cNvPr id="8201" name="Arc 8"/>
          <p:cNvSpPr>
            <a:spLocks/>
          </p:cNvSpPr>
          <p:nvPr/>
        </p:nvSpPr>
        <p:spPr bwMode="auto">
          <a:xfrm rot="21450627" flipH="1">
            <a:off x="2411413" y="1989138"/>
            <a:ext cx="1368425" cy="144462"/>
          </a:xfrm>
          <a:custGeom>
            <a:avLst/>
            <a:gdLst>
              <a:gd name="T0" fmla="*/ 0 w 21600"/>
              <a:gd name="T1" fmla="*/ 0 h 21600"/>
              <a:gd name="T2" fmla="*/ 1368425 w 21600"/>
              <a:gd name="T3" fmla="*/ 144462 h 21600"/>
              <a:gd name="T4" fmla="*/ 0 w 21600"/>
              <a:gd name="T5" fmla="*/ 1444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p:spPr>
        <p:txBody>
          <a:bodyPr wrap="none" anchor="ctr"/>
          <a:lstStyle/>
          <a:p>
            <a:endParaRPr lang="en-US" altLang="ko-KR">
              <a:ea typeface="ＭＳ Ｐゴシック" charset="-128"/>
            </a:endParaRPr>
          </a:p>
        </p:txBody>
      </p:sp>
      <p:pic>
        <p:nvPicPr>
          <p:cNvPr id="8202" name="Picture 9" descr="MC900332774[1]"/>
          <p:cNvPicPr>
            <a:picLocks noChangeAspect="1" noChangeArrowheads="1"/>
          </p:cNvPicPr>
          <p:nvPr/>
        </p:nvPicPr>
        <p:blipFill>
          <a:blip r:embed="rId6"/>
          <a:srcRect/>
          <a:stretch>
            <a:fillRect/>
          </a:stretch>
        </p:blipFill>
        <p:spPr bwMode="auto">
          <a:xfrm>
            <a:off x="898525" y="5300663"/>
            <a:ext cx="1081088" cy="1081087"/>
          </a:xfrm>
          <a:prstGeom prst="rect">
            <a:avLst/>
          </a:prstGeom>
          <a:noFill/>
          <a:ln w="9525">
            <a:noFill/>
            <a:miter lim="800000"/>
            <a:headEnd/>
            <a:tailEnd/>
          </a:ln>
        </p:spPr>
      </p:pic>
      <p:pic>
        <p:nvPicPr>
          <p:cNvPr id="8203" name="Picture 10" descr="MC900060378[1]"/>
          <p:cNvPicPr>
            <a:picLocks noChangeAspect="1" noChangeArrowheads="1"/>
          </p:cNvPicPr>
          <p:nvPr/>
        </p:nvPicPr>
        <p:blipFill>
          <a:blip r:embed="rId7"/>
          <a:srcRect/>
          <a:stretch>
            <a:fillRect/>
          </a:stretch>
        </p:blipFill>
        <p:spPr bwMode="auto">
          <a:xfrm>
            <a:off x="971550" y="3860800"/>
            <a:ext cx="1008063" cy="788988"/>
          </a:xfrm>
          <a:prstGeom prst="rect">
            <a:avLst/>
          </a:prstGeom>
          <a:noFill/>
          <a:ln w="9525">
            <a:noFill/>
            <a:miter lim="800000"/>
            <a:headEnd/>
            <a:tailEnd/>
          </a:ln>
        </p:spPr>
      </p:pic>
      <p:sp>
        <p:nvSpPr>
          <p:cNvPr id="8204" name="Arc 11"/>
          <p:cNvSpPr>
            <a:spLocks/>
          </p:cNvSpPr>
          <p:nvPr/>
        </p:nvSpPr>
        <p:spPr bwMode="auto">
          <a:xfrm flipV="1">
            <a:off x="1835150" y="2276475"/>
            <a:ext cx="2232025" cy="1873250"/>
          </a:xfrm>
          <a:custGeom>
            <a:avLst/>
            <a:gdLst>
              <a:gd name="T0" fmla="*/ 0 w 21600"/>
              <a:gd name="T1" fmla="*/ 0 h 21600"/>
              <a:gd name="T2" fmla="*/ 2232025 w 21600"/>
              <a:gd name="T3" fmla="*/ 1873250 h 21600"/>
              <a:gd name="T4" fmla="*/ 0 w 21600"/>
              <a:gd name="T5" fmla="*/ 18732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p:spPr>
        <p:txBody>
          <a:bodyPr wrap="none" anchor="ctr"/>
          <a:lstStyle/>
          <a:p>
            <a:endParaRPr lang="en-US" altLang="ko-KR">
              <a:ea typeface="ＭＳ Ｐゴシック" charset="-128"/>
            </a:endParaRPr>
          </a:p>
        </p:txBody>
      </p:sp>
      <p:sp>
        <p:nvSpPr>
          <p:cNvPr id="8205" name="Arc 12"/>
          <p:cNvSpPr>
            <a:spLocks/>
          </p:cNvSpPr>
          <p:nvPr/>
        </p:nvSpPr>
        <p:spPr bwMode="auto">
          <a:xfrm rot="10800000" flipH="1">
            <a:off x="1979613" y="2420938"/>
            <a:ext cx="2447925" cy="3816350"/>
          </a:xfrm>
          <a:custGeom>
            <a:avLst/>
            <a:gdLst>
              <a:gd name="T0" fmla="*/ 0 w 21600"/>
              <a:gd name="T1" fmla="*/ 0 h 21600"/>
              <a:gd name="T2" fmla="*/ 2447925 w 21600"/>
              <a:gd name="T3" fmla="*/ 3816350 h 21600"/>
              <a:gd name="T4" fmla="*/ 0 w 21600"/>
              <a:gd name="T5" fmla="*/ 381635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p:spPr>
        <p:txBody>
          <a:bodyPr wrap="none" anchor="ctr"/>
          <a:lstStyle/>
          <a:p>
            <a:endParaRPr lang="en-US" altLang="ko-KR">
              <a:ea typeface="ＭＳ Ｐゴシック" charset="-128"/>
            </a:endParaRPr>
          </a:p>
        </p:txBody>
      </p:sp>
      <p:sp>
        <p:nvSpPr>
          <p:cNvPr id="8206" name="Text Box 13"/>
          <p:cNvSpPr txBox="1">
            <a:spLocks noChangeArrowheads="1"/>
          </p:cNvSpPr>
          <p:nvPr/>
        </p:nvSpPr>
        <p:spPr bwMode="auto">
          <a:xfrm>
            <a:off x="4214813" y="5445125"/>
            <a:ext cx="3319462" cy="611188"/>
          </a:xfrm>
          <a:prstGeom prst="rect">
            <a:avLst/>
          </a:prstGeom>
          <a:noFill/>
          <a:ln w="9525">
            <a:noFill/>
            <a:miter lim="800000"/>
            <a:headEnd/>
            <a:tailEnd/>
          </a:ln>
        </p:spPr>
        <p:txBody>
          <a:bodyPr wrap="none">
            <a:spAutoFit/>
          </a:bodyPr>
          <a:lstStyle/>
          <a:p>
            <a:r>
              <a:rPr lang="en-US" altLang="ko-KR">
                <a:ea typeface="ＭＳ Ｐゴシック" charset="-128"/>
              </a:rPr>
              <a:t>- </a:t>
            </a:r>
            <a:r>
              <a:rPr lang="en-US" altLang="ko-KR" sz="1600">
                <a:latin typeface="Verdana" pitchFamily="34" charset="0"/>
                <a:ea typeface="ＭＳ Ｐゴシック" charset="-128"/>
              </a:rPr>
              <a:t>Complex and heterogeneous </a:t>
            </a:r>
          </a:p>
          <a:p>
            <a:r>
              <a:rPr lang="en-US" altLang="ko-KR" sz="1600">
                <a:latin typeface="Verdana" pitchFamily="34" charset="0"/>
                <a:ea typeface="ＭＳ Ｐゴシック" charset="-128"/>
              </a:rPr>
              <a:t>resources and networks </a:t>
            </a:r>
          </a:p>
        </p:txBody>
      </p:sp>
      <p:sp>
        <p:nvSpPr>
          <p:cNvPr id="8207" name="Arc 14"/>
          <p:cNvSpPr>
            <a:spLocks/>
          </p:cNvSpPr>
          <p:nvPr/>
        </p:nvSpPr>
        <p:spPr bwMode="auto">
          <a:xfrm flipV="1">
            <a:off x="6443663" y="2349500"/>
            <a:ext cx="720725" cy="1295400"/>
          </a:xfrm>
          <a:custGeom>
            <a:avLst/>
            <a:gdLst>
              <a:gd name="T0" fmla="*/ 0 w 21600"/>
              <a:gd name="T1" fmla="*/ 0 h 21600"/>
              <a:gd name="T2" fmla="*/ 720725 w 21600"/>
              <a:gd name="T3" fmla="*/ 1295400 h 21600"/>
              <a:gd name="T4" fmla="*/ 0 w 21600"/>
              <a:gd name="T5" fmla="*/ 12954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5875">
            <a:solidFill>
              <a:schemeClr val="bg2"/>
            </a:solidFill>
            <a:prstDash val="dash"/>
            <a:round/>
            <a:headEnd/>
            <a:tailEnd/>
          </a:ln>
        </p:spPr>
        <p:txBody>
          <a:bodyPr wrap="none" anchor="ctr"/>
          <a:lstStyle/>
          <a:p>
            <a:endParaRPr lang="en-US" altLang="ko-KR">
              <a:ea typeface="ＭＳ Ｐゴシック"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1"/>
          </a:solidFill>
        </a:ln>
      </a:spPr>
      <a:bodyPr rtlCol="0" anchor="ctr"/>
      <a:lstStyle>
        <a:defPPr algn="ctr">
          <a:defRPr sz="2000" dirty="0" smtClean="0">
            <a:solidFill>
              <a:schemeClr val="tx1"/>
            </a:solidFill>
            <a:latin typeface="Arial Unicode MS" pitchFamily="50" charset="-127"/>
            <a:ea typeface="Arial Unicode MS" pitchFamily="50" charset="-127"/>
            <a:cs typeface="Arial Unicode MS"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a:tailEnd type="none"/>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76869</TotalTime>
  <Words>1275</Words>
  <Application>Microsoft Office PowerPoint</Application>
  <PresentationFormat>On-screen Show (4:3)</PresentationFormat>
  <Paragraphs>255</Paragraphs>
  <Slides>50</Slides>
  <Notes>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Arial Unicode MS</vt:lpstr>
      <vt:lpstr>굴림</vt:lpstr>
      <vt:lpstr>맑은 고딕</vt:lpstr>
      <vt:lpstr>ＭＳ Ｐゴシック</vt:lpstr>
      <vt:lpstr>Arial</vt:lpstr>
      <vt:lpstr>Comic Sans MS</vt:lpstr>
      <vt:lpstr>HY견고딕</vt:lpstr>
      <vt:lpstr>HY헤드라인M</vt:lpstr>
      <vt:lpstr>Tahoma</vt:lpstr>
      <vt:lpstr>Tw Cen MT</vt:lpstr>
      <vt:lpstr>Verdana</vt:lpstr>
      <vt:lpstr>Wingdings</vt:lpstr>
      <vt:lpstr>Office 테마</vt:lpstr>
      <vt:lpstr>Internet of Things  (IoT)   Course Introduction CS-339 </vt:lpstr>
      <vt:lpstr>Lectures</vt:lpstr>
      <vt:lpstr>IoT</vt:lpstr>
      <vt:lpstr>Module Aims</vt:lpstr>
      <vt:lpstr>PowerPoint Presentation</vt:lpstr>
      <vt:lpstr>Sensors</vt:lpstr>
      <vt:lpstr>More “Things” are being connected </vt:lpstr>
      <vt:lpstr>People Connecting to Things</vt:lpstr>
      <vt:lpstr>Things Connecting to Things</vt:lpstr>
      <vt:lpstr>Wireless Sensor Networks (WSN)</vt:lpstr>
      <vt:lpstr>How are the networks changing?</vt:lpstr>
      <vt:lpstr>Future Networks</vt:lpstr>
      <vt:lpstr>“Thing” connected to the internet</vt:lpstr>
      <vt:lpstr>PowerPoint Presentation</vt:lpstr>
      <vt:lpstr>Internet of Things (IoT)</vt:lpstr>
      <vt:lpstr>Why should I learn about IoT? </vt:lpstr>
      <vt:lpstr>Opportunities</vt:lpstr>
      <vt:lpstr>Technology trend</vt:lpstr>
      <vt:lpstr>Market growth</vt:lpstr>
      <vt:lpstr>Smart product sales</vt:lpstr>
      <vt:lpstr>Internet Connected devices</vt:lpstr>
      <vt:lpstr>Global Data Generation</vt:lpstr>
      <vt:lpstr>Data Generation</vt:lpstr>
      <vt:lpstr>Internet of Things Module</vt:lpstr>
      <vt:lpstr>Topics</vt:lpstr>
      <vt:lpstr>Module Teaching</vt:lpstr>
      <vt:lpstr>Pre-requisites </vt:lpstr>
      <vt:lpstr>What is Internet of Things (IoT) - 1</vt:lpstr>
      <vt:lpstr>What is Internet of Things (IoT) - 2</vt:lpstr>
      <vt:lpstr>What is Internet of Things (IoT) - 3</vt:lpstr>
      <vt:lpstr>IoT Architecture</vt:lpstr>
      <vt:lpstr>IoT Architecture</vt:lpstr>
      <vt:lpstr>IoT Architecture</vt:lpstr>
      <vt:lpstr>Architecture for Open IoT Services</vt:lpstr>
      <vt:lpstr>Introductory Videos</vt:lpstr>
      <vt:lpstr>What are the major components of IoT?</vt:lpstr>
      <vt:lpstr>Communication Technologies for IoT</vt:lpstr>
      <vt:lpstr>Terminologies similar to IoT</vt:lpstr>
      <vt:lpstr>Course Assignments</vt:lpstr>
      <vt:lpstr>Term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dpnm</dc:creator>
  <cp:lastModifiedBy>Junaid</cp:lastModifiedBy>
  <cp:revision>2767</cp:revision>
  <dcterms:created xsi:type="dcterms:W3CDTF">2008-03-17T04:00:27Z</dcterms:created>
  <dcterms:modified xsi:type="dcterms:W3CDTF">2018-03-30T08:18:04Z</dcterms:modified>
</cp:coreProperties>
</file>